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3"/>
    <p:sldId id="257" r:id="rId4"/>
    <p:sldId id="258" r:id="rId5"/>
    <p:sldId id="259" r:id="rId6"/>
    <p:sldId id="289" r:id="rId7"/>
    <p:sldId id="260" r:id="rId8"/>
    <p:sldId id="261" r:id="rId9"/>
    <p:sldId id="262" r:id="rId10"/>
    <p:sldId id="285" r:id="rId11"/>
    <p:sldId id="263" r:id="rId12"/>
    <p:sldId id="283" r:id="rId13"/>
    <p:sldId id="284" r:id="rId14"/>
    <p:sldId id="286" r:id="rId15"/>
    <p:sldId id="264" r:id="rId16"/>
    <p:sldId id="265" r:id="rId17"/>
    <p:sldId id="271" r:id="rId18"/>
    <p:sldId id="274" r:id="rId19"/>
    <p:sldId id="266" r:id="rId20"/>
    <p:sldId id="280" r:id="rId21"/>
    <p:sldId id="281" r:id="rId22"/>
    <p:sldId id="282" r:id="rId23"/>
    <p:sldId id="290" r:id="rId24"/>
    <p:sldId id="267" r:id="rId25"/>
    <p:sldId id="279" r:id="rId26"/>
    <p:sldId id="287" r:id="rId27"/>
    <p:sldId id="270" r:id="rId28"/>
    <p:sldId id="288" r:id="rId29"/>
  </p:sldIdLst>
  <p:sldSz cx="18288000" cy="10287000"/>
  <p:notesSz cx="6858000" cy="9144000"/>
  <p:embeddedFontLst>
    <p:embeddedFont>
      <p:font typeface="汉仪风波龙行 W" panose="00020600040101010101" charset="-122"/>
      <p:regular r:id="rId35"/>
    </p:embeddedFont>
    <p:embeddedFont>
      <p:font typeface="字由点字倔强黑" panose="00020600040101010101" charset="-122"/>
      <p:regular r:id="rId36"/>
    </p:embeddedFont>
    <p:embeddedFont>
      <p:font typeface="微软雅黑" panose="020B0503020204020204" charset="-122"/>
      <p:regular r:id="rId37"/>
    </p:embeddedFont>
    <p:embeddedFont>
      <p:font typeface="黑体" panose="02010609060101010101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汉仪魏碑简" panose="02010600000101010101" charset="-122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 userDrawn="1">
          <p15:clr>
            <a:srgbClr val="A4A3A4"/>
          </p15:clr>
        </p15:guide>
        <p15:guide id="2" pos="28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6"/>
        <p:guide pos="28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slide" Target="slides/slide2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9.xml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0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4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jpeg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2.xml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../media/image4.jpeg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image" Target="../media/image3.jpeg"/><Relationship Id="rId3" Type="http://schemas.openxmlformats.org/officeDocument/2006/relationships/tags" Target="../tags/tag20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34.xml"/><Relationship Id="rId2" Type="http://schemas.openxmlformats.org/officeDocument/2006/relationships/tags" Target="../tags/tag19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image" Target="../media/image5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image" Target="../media/image6.jpeg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image" Target="../media/image7.jpeg"/><Relationship Id="rId4" Type="http://schemas.openxmlformats.org/officeDocument/2006/relationships/tags" Target="../tags/tag37.xml"/><Relationship Id="rId3" Type="http://schemas.openxmlformats.org/officeDocument/2006/relationships/image" Target="../media/image8.jpeg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51.xml"/><Relationship Id="rId2" Type="http://schemas.openxmlformats.org/officeDocument/2006/relationships/tags" Target="../tags/tag36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37520360" cy="21105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20361" cy="21105265"/>
            </a:xfrm>
            <a:custGeom>
              <a:avLst/>
              <a:gdLst/>
              <a:ahLst/>
              <a:cxnLst/>
              <a:rect l="l" t="t" r="r" b="b"/>
              <a:pathLst>
                <a:path w="37520361" h="21105265">
                  <a:moveTo>
                    <a:pt x="0" y="0"/>
                  </a:moveTo>
                  <a:lnTo>
                    <a:pt x="37520361" y="0"/>
                  </a:lnTo>
                  <a:lnTo>
                    <a:pt x="37520361" y="21105265"/>
                  </a:lnTo>
                  <a:lnTo>
                    <a:pt x="0" y="21105265"/>
                  </a:lnTo>
                </a:path>
              </a:pathLst>
            </a:custGeom>
            <a:blipFill>
              <a:blip r:embed="rId1"/>
              <a:stretch>
                <a:fillRect b="-1855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371809" y="2608387"/>
            <a:ext cx="15561105" cy="199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45"/>
              </a:lnSpc>
            </a:pPr>
            <a:r>
              <a:rPr lang="en-US" sz="13800" b="1">
                <a:solidFill>
                  <a:srgbClr val="FFFFFF"/>
                </a:solidFill>
                <a:uFillTx/>
                <a:latin typeface="汉仪风波龙行 W" panose="00020600040101010101" charset="-122"/>
                <a:ea typeface="汉仪风波龙行 W" panose="00020600040101010101" charset="-122"/>
                <a:cs typeface="Akzidenz-Grotesk Bold" panose="02000803050000020004"/>
                <a:sym typeface="Akzidenz-Grotesk Bold" panose="02000803050000020004"/>
              </a:rPr>
              <a:t>Bre</a:t>
            </a:r>
            <a:r>
              <a:rPr lang="en-US" sz="13800" b="1">
                <a:solidFill>
                  <a:srgbClr val="FFFFFF"/>
                </a:solidFill>
                <a:uFillTx/>
                <a:latin typeface="汉仪风波龙行 W" panose="00020600040101010101" charset="-122"/>
                <a:ea typeface="汉仪风波龙行 W" panose="00020600040101010101" charset="-122"/>
                <a:cs typeface="Akzidenz-Grotesk Bold" panose="02000803050000020004"/>
                <a:sym typeface="Akzidenz-Grotesk Bold" panose="02000803050000020004"/>
              </a:rPr>
              <a:t>eze Tribe</a:t>
            </a:r>
            <a:endParaRPr lang="en-US" sz="13800" b="1">
              <a:solidFill>
                <a:srgbClr val="FFFFFF"/>
              </a:solidFill>
              <a:uFillTx/>
              <a:latin typeface="汉仪风波龙行 W" panose="00020600040101010101" charset="-122"/>
              <a:ea typeface="汉仪风波龙行 W" panose="00020600040101010101" charset="-122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25754" y="4696155"/>
            <a:ext cx="8550044" cy="180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050"/>
              </a:lnSpc>
              <a:spcBef>
                <a:spcPct val="0"/>
              </a:spcBef>
            </a:pPr>
            <a:r>
              <a:rPr lang="zh-CN" altLang="en-US" sz="10600">
                <a:solidFill>
                  <a:srgbClr val="FFFFFF"/>
                </a:solidFill>
                <a:uFillTx/>
                <a:latin typeface="汉仪风波龙行 W" panose="00020600040101010101" charset="-122"/>
                <a:ea typeface="汉仪风波龙行 W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风旅集</a:t>
            </a:r>
            <a:endParaRPr lang="zh-CN" altLang="en-US" sz="10600">
              <a:solidFill>
                <a:srgbClr val="FFFFFF"/>
              </a:solidFill>
              <a:uFillTx/>
              <a:latin typeface="汉仪风波龙行 W" panose="00020600040101010101" charset="-122"/>
              <a:ea typeface="汉仪风波龙行 W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5754" y="6591393"/>
            <a:ext cx="8172979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10"/>
              </a:lnSpc>
              <a:spcBef>
                <a:spcPct val="0"/>
              </a:spcBef>
            </a:pPr>
            <a:r>
              <a:rPr lang="zh-CN" altLang="en-US" sz="3870" u="none" strike="noStrike" spc="3096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抱团旅游网项目汇报</a:t>
            </a:r>
            <a:endParaRPr lang="zh-CN" altLang="en-US" sz="3870" u="none" strike="noStrike" spc="3096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6246696" y="9439444"/>
            <a:ext cx="202406" cy="2024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6589805" y="9439444"/>
            <a:ext cx="202406" cy="2024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6932914" y="9439444"/>
            <a:ext cx="202406" cy="20240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7276023" y="9439444"/>
            <a:ext cx="202406" cy="20240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25575" y="9261475"/>
            <a:ext cx="3055620" cy="38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zh-CN" altLang="en-US" sz="2500" spc="31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软工</a:t>
            </a:r>
            <a:r>
              <a:rPr lang="en-US" altLang="zh-CN" sz="2500" spc="31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3</a:t>
            </a:r>
            <a:r>
              <a:rPr lang="zh-CN" altLang="en-US" sz="2500" spc="31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班第五小组</a:t>
            </a:r>
            <a:endParaRPr lang="zh-CN" altLang="en-US" sz="2500" spc="315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 rot="0">
            <a:off x="-15240" y="1069340"/>
            <a:ext cx="18303240" cy="8589645"/>
            <a:chOff x="-24643840" y="-2048587"/>
            <a:chExt cx="50915417" cy="18833793"/>
          </a:xfrm>
        </p:grpSpPr>
        <p:sp>
          <p:nvSpPr>
            <p:cNvPr id="17" name="Freeform 17"/>
            <p:cNvSpPr/>
            <p:nvPr/>
          </p:nvSpPr>
          <p:spPr>
            <a:xfrm>
              <a:off x="-24643840" y="-2048587"/>
              <a:ext cx="50915417" cy="18833793"/>
            </a:xfrm>
            <a:custGeom>
              <a:avLst/>
              <a:gdLst/>
              <a:ahLst/>
              <a:cxnLst/>
              <a:rect l="l" t="t" r="r" b="b"/>
              <a:pathLst>
                <a:path w="26271538" h="12213487">
                  <a:moveTo>
                    <a:pt x="0" y="0"/>
                  </a:moveTo>
                  <a:lnTo>
                    <a:pt x="26271538" y="0"/>
                  </a:lnTo>
                  <a:lnTo>
                    <a:pt x="26271538" y="12213487"/>
                  </a:lnTo>
                  <a:lnTo>
                    <a:pt x="0" y="12213487"/>
                  </a:lnTo>
                </a:path>
              </a:pathLst>
            </a:custGeom>
            <a:blipFill>
              <a:blip r:embed="rId1">
                <a:alphaModFix amt="50000"/>
              </a:blip>
              <a:stretch>
                <a:fillRect l="-8111" r="-8111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2209165" y="1858010"/>
            <a:ext cx="14099540" cy="135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产品介绍——</a:t>
            </a:r>
            <a:r>
              <a:rPr lang="zh-CN" alt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入团</a:t>
            </a:r>
            <a:r>
              <a:rPr lang="zh-CN" altLang="en-US" sz="8000" b="1">
                <a:solidFill>
                  <a:srgbClr val="000000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旅行</a:t>
            </a:r>
            <a:endParaRPr lang="zh-CN" altLang="en-US" sz="8000" b="1">
              <a:solidFill>
                <a:srgbClr val="000000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endParaRPr lang="en-US" sz="80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22" name="图片 21"/>
          <p:cNvPicPr/>
          <p:nvPr/>
        </p:nvPicPr>
        <p:blipFill>
          <a:blip r:embed="rId2"/>
          <a:stretch>
            <a:fillRect/>
          </a:stretch>
        </p:blipFill>
        <p:spPr>
          <a:xfrm>
            <a:off x="-319405" y="3256280"/>
            <a:ext cx="9044305" cy="4987925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3"/>
          <a:stretch>
            <a:fillRect/>
          </a:stretch>
        </p:blipFill>
        <p:spPr>
          <a:xfrm>
            <a:off x="8001000" y="3265170"/>
            <a:ext cx="10311765" cy="497332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563600" y="8420100"/>
            <a:ext cx="480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上图片可能有些许拉伸，不代表最终品质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 rot="0">
            <a:off x="-15240" y="1069340"/>
            <a:ext cx="18303240" cy="8589645"/>
            <a:chOff x="-24643840" y="-2048587"/>
            <a:chExt cx="50915417" cy="18833793"/>
          </a:xfrm>
        </p:grpSpPr>
        <p:sp>
          <p:nvSpPr>
            <p:cNvPr id="17" name="Freeform 17"/>
            <p:cNvSpPr/>
            <p:nvPr/>
          </p:nvSpPr>
          <p:spPr>
            <a:xfrm>
              <a:off x="-24643840" y="-2048587"/>
              <a:ext cx="50915417" cy="18833793"/>
            </a:xfrm>
            <a:custGeom>
              <a:avLst/>
              <a:gdLst/>
              <a:ahLst/>
              <a:cxnLst/>
              <a:rect l="l" t="t" r="r" b="b"/>
              <a:pathLst>
                <a:path w="26271538" h="12213487">
                  <a:moveTo>
                    <a:pt x="0" y="0"/>
                  </a:moveTo>
                  <a:lnTo>
                    <a:pt x="26271538" y="0"/>
                  </a:lnTo>
                  <a:lnTo>
                    <a:pt x="26271538" y="12213487"/>
                  </a:lnTo>
                  <a:lnTo>
                    <a:pt x="0" y="12213487"/>
                  </a:lnTo>
                </a:path>
              </a:pathLst>
            </a:custGeom>
            <a:blipFill>
              <a:blip r:embed="rId1">
                <a:alphaModFix amt="50000"/>
              </a:blip>
              <a:stretch>
                <a:fillRect l="-8111" r="-8111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427480" y="1858010"/>
            <a:ext cx="15643860" cy="135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产品介绍——</a:t>
            </a:r>
            <a:r>
              <a:rPr lang="zh-CN" altLang="en-US" sz="8000" b="1">
                <a:solidFill>
                  <a:srgbClr val="000000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游记</a:t>
            </a:r>
            <a:r>
              <a:rPr lang="zh-CN" altLang="en-US" sz="8000" b="1">
                <a:solidFill>
                  <a:srgbClr val="000000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评论</a:t>
            </a:r>
            <a:endParaRPr lang="zh-CN" altLang="en-US" sz="8000" b="1">
              <a:solidFill>
                <a:srgbClr val="000000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endParaRPr lang="en-US" sz="80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8" name="图片 17"/>
          <p:cNvPicPr/>
          <p:nvPr/>
        </p:nvPicPr>
        <p:blipFill>
          <a:blip r:embed="rId2"/>
          <a:srcRect l="23521" r="21875"/>
          <a:stretch>
            <a:fillRect/>
          </a:stretch>
        </p:blipFill>
        <p:spPr>
          <a:xfrm>
            <a:off x="1496060" y="2705100"/>
            <a:ext cx="6657340" cy="6686550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3"/>
          <a:srcRect l="23125" r="22500"/>
          <a:stretch>
            <a:fillRect/>
          </a:stretch>
        </p:blipFill>
        <p:spPr>
          <a:xfrm>
            <a:off x="9829800" y="2705100"/>
            <a:ext cx="6629400" cy="66579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3482320" y="9290685"/>
            <a:ext cx="480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上图片可能有些许拉伸，不代表最终品质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 rot="0">
            <a:off x="-15240" y="1069340"/>
            <a:ext cx="18303240" cy="8589645"/>
            <a:chOff x="-24643840" y="-2048587"/>
            <a:chExt cx="50915417" cy="18833793"/>
          </a:xfrm>
        </p:grpSpPr>
        <p:sp>
          <p:nvSpPr>
            <p:cNvPr id="17" name="Freeform 17"/>
            <p:cNvSpPr/>
            <p:nvPr/>
          </p:nvSpPr>
          <p:spPr>
            <a:xfrm>
              <a:off x="-24643840" y="-2048587"/>
              <a:ext cx="50915417" cy="18833793"/>
            </a:xfrm>
            <a:custGeom>
              <a:avLst/>
              <a:gdLst/>
              <a:ahLst/>
              <a:cxnLst/>
              <a:rect l="l" t="t" r="r" b="b"/>
              <a:pathLst>
                <a:path w="26271538" h="12213487">
                  <a:moveTo>
                    <a:pt x="0" y="0"/>
                  </a:moveTo>
                  <a:lnTo>
                    <a:pt x="26271538" y="0"/>
                  </a:lnTo>
                  <a:lnTo>
                    <a:pt x="26271538" y="12213487"/>
                  </a:lnTo>
                  <a:lnTo>
                    <a:pt x="0" y="12213487"/>
                  </a:lnTo>
                </a:path>
              </a:pathLst>
            </a:custGeom>
            <a:blipFill>
              <a:blip r:embed="rId1">
                <a:alphaModFix amt="50000"/>
              </a:blip>
              <a:stretch>
                <a:fillRect l="-8111" r="-8111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838960" y="1858010"/>
            <a:ext cx="14503400" cy="135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产品介绍——</a:t>
            </a:r>
            <a:r>
              <a:rPr lang="zh-CN" alt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足迹地图</a:t>
            </a:r>
            <a:endParaRPr lang="zh-CN" altLang="en-US" sz="8000" b="1">
              <a:solidFill>
                <a:srgbClr val="000000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endParaRPr lang="en-US" sz="80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8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2971800" y="2781300"/>
            <a:ext cx="12192000" cy="66675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487400" y="9290685"/>
            <a:ext cx="480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上图片可能有些许拉伸，不代表最终品质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 rot="0">
            <a:off x="-15240" y="1069340"/>
            <a:ext cx="18303240" cy="8589645"/>
            <a:chOff x="-24643840" y="-2048587"/>
            <a:chExt cx="50915417" cy="18833793"/>
          </a:xfrm>
        </p:grpSpPr>
        <p:sp>
          <p:nvSpPr>
            <p:cNvPr id="17" name="Freeform 17"/>
            <p:cNvSpPr/>
            <p:nvPr/>
          </p:nvSpPr>
          <p:spPr>
            <a:xfrm>
              <a:off x="-24643840" y="-2048587"/>
              <a:ext cx="50915417" cy="18833793"/>
            </a:xfrm>
            <a:custGeom>
              <a:avLst/>
              <a:gdLst/>
              <a:ahLst/>
              <a:cxnLst/>
              <a:rect l="l" t="t" r="r" b="b"/>
              <a:pathLst>
                <a:path w="26271538" h="12213487">
                  <a:moveTo>
                    <a:pt x="0" y="0"/>
                  </a:moveTo>
                  <a:lnTo>
                    <a:pt x="26271538" y="0"/>
                  </a:lnTo>
                  <a:lnTo>
                    <a:pt x="26271538" y="12213487"/>
                  </a:lnTo>
                  <a:lnTo>
                    <a:pt x="0" y="12213487"/>
                  </a:lnTo>
                </a:path>
              </a:pathLst>
            </a:custGeom>
            <a:blipFill>
              <a:blip r:embed="rId1">
                <a:alphaModFix amt="50000"/>
              </a:blip>
              <a:stretch>
                <a:fillRect l="-8111" r="-8111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838960" y="1858010"/>
            <a:ext cx="14503400" cy="135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产品介绍——</a:t>
            </a:r>
            <a:r>
              <a:rPr lang="zh-CN" alt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可视化数据</a:t>
            </a:r>
            <a:endParaRPr lang="zh-CN" altLang="en-US" sz="8000" b="1">
              <a:solidFill>
                <a:srgbClr val="000000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endParaRPr lang="en-US" sz="80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8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2628900"/>
            <a:ext cx="15442565" cy="74047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482320" y="9906635"/>
            <a:ext cx="480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上图片可能有些许拉伸，不代表最终品质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1408933"/>
            <a:ext cx="18288000" cy="4708824"/>
            <a:chOff x="0" y="0"/>
            <a:chExt cx="37520360" cy="9660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20361" cy="9660866"/>
            </a:xfrm>
            <a:custGeom>
              <a:avLst/>
              <a:gdLst/>
              <a:ahLst/>
              <a:cxnLst/>
              <a:rect l="l" t="t" r="r" b="b"/>
              <a:pathLst>
                <a:path w="37520361" h="9660866">
                  <a:moveTo>
                    <a:pt x="0" y="0"/>
                  </a:moveTo>
                  <a:lnTo>
                    <a:pt x="37520361" y="0"/>
                  </a:lnTo>
                  <a:lnTo>
                    <a:pt x="37520361" y="9660866"/>
                  </a:lnTo>
                  <a:lnTo>
                    <a:pt x="0" y="9660866"/>
                  </a:lnTo>
                </a:path>
              </a:pathLst>
            </a:custGeom>
            <a:blipFill>
              <a:blip r:embed="rId1"/>
              <a:stretch>
                <a:fillRect t="-53412" b="-10558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6246696" y="9439444"/>
            <a:ext cx="202406" cy="20240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589805" y="9439444"/>
            <a:ext cx="202406" cy="2024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517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6932914" y="9439444"/>
            <a:ext cx="202406" cy="2024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7276023" y="9439444"/>
            <a:ext cx="202406" cy="20240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5174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6860707"/>
            <a:ext cx="5686661" cy="121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5"/>
              </a:lnSpc>
            </a:pPr>
            <a:r>
              <a:rPr lang="zh-CN" altLang="en-US" sz="8800" b="1">
                <a:solidFill>
                  <a:srgbClr val="262626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技术架构</a:t>
            </a:r>
            <a:endParaRPr lang="zh-CN" altLang="en-US" sz="8800" b="1">
              <a:solidFill>
                <a:srgbClr val="262626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8050892"/>
            <a:ext cx="931803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5"/>
              </a:lnSpc>
              <a:spcBef>
                <a:spcPct val="0"/>
              </a:spcBef>
            </a:pPr>
            <a:r>
              <a:rPr lang="en-US" altLang="zh-CN" sz="7055" b="1">
                <a:solidFill>
                  <a:srgbClr val="105174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Technical Architecture</a:t>
            </a:r>
            <a:endParaRPr lang="en-US" altLang="zh-CN" sz="7055" b="1">
              <a:solidFill>
                <a:srgbClr val="105174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03230" y="7200900"/>
            <a:ext cx="7070090" cy="1379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90"/>
              </a:lnSpc>
            </a:pP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本系统采用分层架构设计，涵盖前端、后端与数据层。前端使用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Vue 3 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Pinia 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构建，提供响应式与交互性强的用户体验；后端基于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Spring Boot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，采用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RESTful API 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WebSocket 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实现实时通信；数据层使用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MySQL 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数据库，并通过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JPA 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实现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ORM 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映射，确保系统的稳定性、可扩展性与易维护性。</a:t>
            </a:r>
            <a:endParaRPr lang="zh-CN" altLang="en-US" sz="160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71462" y="2513582"/>
            <a:ext cx="5205765" cy="275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10"/>
              </a:lnSpc>
            </a:pPr>
            <a:r>
              <a:rPr lang="en-US" sz="1661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</a:t>
            </a:r>
            <a:endParaRPr lang="en-US" sz="1661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3"/>
          <p:cNvSpPr/>
          <p:nvPr>
            <p:custDataLst>
              <p:tags r:id="rId2"/>
            </p:custDataLst>
          </p:nvPr>
        </p:nvSpPr>
        <p:spPr>
          <a:xfrm>
            <a:off x="12623800" y="3848100"/>
            <a:ext cx="5454650" cy="4050665"/>
          </a:xfrm>
          <a:custGeom>
            <a:avLst/>
            <a:gdLst/>
            <a:ahLst/>
            <a:cxnLst/>
            <a:rect l="l" t="t" r="r" b="b"/>
            <a:pathLst>
              <a:path w="1106393" h="1395053">
                <a:moveTo>
                  <a:pt x="0" y="0"/>
                </a:moveTo>
                <a:lnTo>
                  <a:pt x="1106393" y="0"/>
                </a:lnTo>
                <a:lnTo>
                  <a:pt x="1106393" y="1395053"/>
                </a:lnTo>
                <a:lnTo>
                  <a:pt x="0" y="1395053"/>
                </a:lnTo>
                <a:close/>
              </a:path>
            </a:pathLst>
          </a:custGeom>
          <a:solidFill>
            <a:srgbClr val="105174">
              <a:alpha val="69804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3" name="Freeform 23"/>
          <p:cNvSpPr/>
          <p:nvPr>
            <p:custDataLst>
              <p:tags r:id="rId3"/>
            </p:custDataLst>
          </p:nvPr>
        </p:nvSpPr>
        <p:spPr>
          <a:xfrm>
            <a:off x="6332220" y="3848100"/>
            <a:ext cx="5454650" cy="4050665"/>
          </a:xfrm>
          <a:custGeom>
            <a:avLst/>
            <a:gdLst/>
            <a:ahLst/>
            <a:cxnLst/>
            <a:rect l="l" t="t" r="r" b="b"/>
            <a:pathLst>
              <a:path w="1106393" h="1395053">
                <a:moveTo>
                  <a:pt x="0" y="0"/>
                </a:moveTo>
                <a:lnTo>
                  <a:pt x="1106393" y="0"/>
                </a:lnTo>
                <a:lnTo>
                  <a:pt x="1106393" y="1395053"/>
                </a:lnTo>
                <a:lnTo>
                  <a:pt x="0" y="1395053"/>
                </a:lnTo>
                <a:close/>
              </a:path>
            </a:pathLst>
          </a:custGeom>
          <a:solidFill>
            <a:srgbClr val="105174">
              <a:alpha val="69804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43" name="Freeform 23"/>
          <p:cNvSpPr/>
          <p:nvPr>
            <p:custDataLst>
              <p:tags r:id="rId4"/>
            </p:custDataLst>
          </p:nvPr>
        </p:nvSpPr>
        <p:spPr>
          <a:xfrm>
            <a:off x="304800" y="3848100"/>
            <a:ext cx="5454650" cy="4050665"/>
          </a:xfrm>
          <a:custGeom>
            <a:avLst/>
            <a:gdLst/>
            <a:ahLst/>
            <a:cxnLst/>
            <a:rect l="l" t="t" r="r" b="b"/>
            <a:pathLst>
              <a:path w="1106393" h="1395053">
                <a:moveTo>
                  <a:pt x="0" y="0"/>
                </a:moveTo>
                <a:lnTo>
                  <a:pt x="1106393" y="0"/>
                </a:lnTo>
                <a:lnTo>
                  <a:pt x="1106393" y="1395053"/>
                </a:lnTo>
                <a:lnTo>
                  <a:pt x="0" y="1395053"/>
                </a:lnTo>
                <a:close/>
              </a:path>
            </a:pathLst>
          </a:custGeom>
          <a:solidFill>
            <a:srgbClr val="105174">
              <a:alpha val="69804"/>
            </a:srgbClr>
          </a:solidFill>
        </p:spPr>
        <p:txBody>
          <a:bodyPr/>
          <a:p>
            <a:endParaRPr lang="zh-CN" altLang="en-US"/>
          </a:p>
        </p:txBody>
      </p:sp>
      <p:grpSp>
        <p:nvGrpSpPr>
          <p:cNvPr id="4" name="Group 4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7" name="TextBox 17"/>
          <p:cNvSpPr txBox="1"/>
          <p:nvPr/>
        </p:nvSpPr>
        <p:spPr>
          <a:xfrm>
            <a:off x="3352800" y="1588770"/>
            <a:ext cx="1138555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整体架构设计</a:t>
            </a:r>
            <a:endParaRPr lang="zh-CN" altLang="en-US" sz="80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5"/>
            </p:custDataLst>
          </p:nvPr>
        </p:nvSpPr>
        <p:spPr>
          <a:xfrm>
            <a:off x="350520" y="5218430"/>
            <a:ext cx="5196205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基于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Spring+Vue</a:t>
            </a:r>
            <a:b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</a:b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使用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 RESTful API 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实现前后端解耦，前端独立部署，提升开发效率与维护便捷性。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6"/>
            </p:custDataLst>
          </p:nvPr>
        </p:nvSpPr>
        <p:spPr>
          <a:xfrm>
            <a:off x="810260" y="4453255"/>
            <a:ext cx="434911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4000" b="1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前后端分离架构</a:t>
            </a:r>
            <a:endParaRPr lang="zh-CN" altLang="en-US" sz="4000" b="1">
              <a:solidFill>
                <a:schemeClr val="bg1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7" name="AutoShape 27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5" name="TextBox 25"/>
          <p:cNvSpPr txBox="1"/>
          <p:nvPr>
            <p:custDataLst>
              <p:tags r:id="rId7"/>
            </p:custDataLst>
          </p:nvPr>
        </p:nvSpPr>
        <p:spPr>
          <a:xfrm>
            <a:off x="6844721" y="5116647"/>
            <a:ext cx="4600290" cy="196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结合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 Spring Security 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和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 JWT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的基于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ROLE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字段的鉴权，构建细粒度访问控制，确保数据安全和业务隔离。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</p:txBody>
      </p:sp>
      <p:sp>
        <p:nvSpPr>
          <p:cNvPr id="36" name="TextBox 26"/>
          <p:cNvSpPr txBox="1"/>
          <p:nvPr>
            <p:custDataLst>
              <p:tags r:id="rId8"/>
            </p:custDataLst>
          </p:nvPr>
        </p:nvSpPr>
        <p:spPr>
          <a:xfrm>
            <a:off x="7105650" y="4427855"/>
            <a:ext cx="421322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4000" b="1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多角色权限体系</a:t>
            </a:r>
            <a:endParaRPr lang="zh-CN" altLang="en-US" sz="4000" b="1">
              <a:solidFill>
                <a:schemeClr val="bg1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40" name="TextBox 25"/>
          <p:cNvSpPr txBox="1"/>
          <p:nvPr/>
        </p:nvSpPr>
        <p:spPr>
          <a:xfrm>
            <a:off x="13030256" y="5634807"/>
            <a:ext cx="4600290" cy="147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利用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 Redis 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缓存优化数据访问，采用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 WebSocket 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实现实时消息推送与互动。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</p:txBody>
      </p:sp>
      <p:sp>
        <p:nvSpPr>
          <p:cNvPr id="41" name="TextBox 26"/>
          <p:cNvSpPr txBox="1"/>
          <p:nvPr/>
        </p:nvSpPr>
        <p:spPr>
          <a:xfrm>
            <a:off x="13106400" y="4305300"/>
            <a:ext cx="4391660" cy="112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zh-CN" altLang="en-US" sz="4000" b="1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高并发与实时通信支持</a:t>
            </a:r>
            <a:endParaRPr lang="zh-CN" altLang="en-US" sz="4000" b="1">
              <a:solidFill>
                <a:schemeClr val="bg1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1"/>
          <p:cNvGrpSpPr/>
          <p:nvPr/>
        </p:nvGrpSpPr>
        <p:grpSpPr>
          <a:xfrm rot="0">
            <a:off x="635" y="0"/>
            <a:ext cx="18288000" cy="10276205"/>
            <a:chOff x="0" y="0"/>
            <a:chExt cx="26707220" cy="11868793"/>
          </a:xfrm>
        </p:grpSpPr>
        <p:sp>
          <p:nvSpPr>
            <p:cNvPr id="30" name="Freeform 22"/>
            <p:cNvSpPr/>
            <p:nvPr/>
          </p:nvSpPr>
          <p:spPr>
            <a:xfrm>
              <a:off x="0" y="0"/>
              <a:ext cx="26707219" cy="11868856"/>
            </a:xfrm>
            <a:custGeom>
              <a:avLst/>
              <a:gdLst/>
              <a:ahLst/>
              <a:cxnLst/>
              <a:rect l="l" t="t" r="r" b="b"/>
              <a:pathLst>
                <a:path w="26707219" h="11868856">
                  <a:moveTo>
                    <a:pt x="0" y="0"/>
                  </a:moveTo>
                  <a:lnTo>
                    <a:pt x="26707219" y="0"/>
                  </a:lnTo>
                  <a:lnTo>
                    <a:pt x="26707219" y="11868856"/>
                  </a:lnTo>
                  <a:lnTo>
                    <a:pt x="0" y="11868856"/>
                  </a:lnTo>
                </a:path>
              </a:pathLst>
            </a:custGeom>
            <a:blipFill>
              <a:blip r:embed="rId1">
                <a:alphaModFix amt="65000"/>
              </a:blip>
              <a:stretch>
                <a:fillRect t="-17833" b="-17833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27" name="AutoShape 27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文本框 27"/>
          <p:cNvSpPr txBox="1"/>
          <p:nvPr/>
        </p:nvSpPr>
        <p:spPr>
          <a:xfrm>
            <a:off x="4572000" y="1330325"/>
            <a:ext cx="9144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后端技术</a:t>
            </a:r>
            <a:r>
              <a:rPr lang="zh-CN" alt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选型</a:t>
            </a:r>
            <a:endParaRPr lang="zh-CN" altLang="en-US" sz="80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43" name="Freeform 23"/>
          <p:cNvSpPr/>
          <p:nvPr>
            <p:custDataLst>
              <p:tags r:id="rId2"/>
            </p:custDataLst>
          </p:nvPr>
        </p:nvSpPr>
        <p:spPr>
          <a:xfrm>
            <a:off x="1752600" y="2324100"/>
            <a:ext cx="14473555" cy="7056755"/>
          </a:xfrm>
          <a:custGeom>
            <a:avLst/>
            <a:gdLst/>
            <a:ahLst/>
            <a:cxnLst/>
            <a:rect l="l" t="t" r="r" b="b"/>
            <a:pathLst>
              <a:path w="1106393" h="1395053">
                <a:moveTo>
                  <a:pt x="0" y="0"/>
                </a:moveTo>
                <a:lnTo>
                  <a:pt x="1106393" y="0"/>
                </a:lnTo>
                <a:lnTo>
                  <a:pt x="1106393" y="1395053"/>
                </a:lnTo>
                <a:lnTo>
                  <a:pt x="0" y="1395053"/>
                </a:lnTo>
                <a:close/>
              </a:path>
            </a:pathLst>
          </a:custGeom>
          <a:solidFill>
            <a:srgbClr val="105174">
              <a:alpha val="69804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66620" y="2578100"/>
            <a:ext cx="14140180" cy="6492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Spring Boot 3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：高效开发框架，支持微服务扩展。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Spring Security &amp; JWT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：安全认证与权限管理，支持无状态授权。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Spring Data JPA 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：数据持久化，关系型数据库保证数据一致性。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Redis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：缓存与分布式锁，提升系统响应速度与并发能力。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Swagger &amp; ApiFox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：接口文档自动化生成，方便前后端协作。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</a:rPr>
              <a:t>阿里云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</a:rPr>
              <a:t> OSS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：文件存储与管理，支持高可用的媒体资源托管。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</a:rPr>
              <a:t>百炼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</a:rPr>
              <a:t> AI 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</a:rPr>
              <a:t>集成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：智能推荐与问答核心能力支持。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8"/>
          <p:cNvGrpSpPr/>
          <p:nvPr/>
        </p:nvGrpSpPr>
        <p:grpSpPr>
          <a:xfrm rot="0">
            <a:off x="0" y="0"/>
            <a:ext cx="18288000" cy="10287000"/>
            <a:chOff x="0" y="0"/>
            <a:chExt cx="26707220" cy="11868793"/>
          </a:xfrm>
        </p:grpSpPr>
        <p:sp>
          <p:nvSpPr>
            <p:cNvPr id="33" name="Freeform 29"/>
            <p:cNvSpPr/>
            <p:nvPr/>
          </p:nvSpPr>
          <p:spPr>
            <a:xfrm>
              <a:off x="0" y="0"/>
              <a:ext cx="26707219" cy="11868856"/>
            </a:xfrm>
            <a:custGeom>
              <a:avLst/>
              <a:gdLst/>
              <a:ahLst/>
              <a:cxnLst/>
              <a:rect l="l" t="t" r="r" b="b"/>
              <a:pathLst>
                <a:path w="26707219" h="11868856">
                  <a:moveTo>
                    <a:pt x="0" y="0"/>
                  </a:moveTo>
                  <a:lnTo>
                    <a:pt x="26707219" y="0"/>
                  </a:lnTo>
                  <a:lnTo>
                    <a:pt x="26707219" y="11868856"/>
                  </a:lnTo>
                  <a:lnTo>
                    <a:pt x="0" y="11868856"/>
                  </a:lnTo>
                </a:path>
              </a:pathLst>
            </a:custGeom>
            <a:blipFill>
              <a:blip r:embed="rId1">
                <a:alphaModFix amt="65000"/>
              </a:blip>
              <a:stretch>
                <a:fillRect t="-34452" b="-34452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27" name="AutoShape 27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文本框 27"/>
          <p:cNvSpPr txBox="1"/>
          <p:nvPr/>
        </p:nvSpPr>
        <p:spPr>
          <a:xfrm>
            <a:off x="4572000" y="1330325"/>
            <a:ext cx="9144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前端技术</a:t>
            </a:r>
            <a:r>
              <a:rPr lang="zh-CN" alt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选型</a:t>
            </a:r>
            <a:endParaRPr lang="zh-CN" altLang="en-US" sz="80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43" name="Freeform 23"/>
          <p:cNvSpPr/>
          <p:nvPr>
            <p:custDataLst>
              <p:tags r:id="rId2"/>
            </p:custDataLst>
          </p:nvPr>
        </p:nvSpPr>
        <p:spPr>
          <a:xfrm>
            <a:off x="1752600" y="2324100"/>
            <a:ext cx="14473555" cy="7349490"/>
          </a:xfrm>
          <a:custGeom>
            <a:avLst/>
            <a:gdLst/>
            <a:ahLst/>
            <a:cxnLst/>
            <a:rect l="l" t="t" r="r" b="b"/>
            <a:pathLst>
              <a:path w="1106393" h="1395053">
                <a:moveTo>
                  <a:pt x="0" y="0"/>
                </a:moveTo>
                <a:lnTo>
                  <a:pt x="1106393" y="0"/>
                </a:lnTo>
                <a:lnTo>
                  <a:pt x="1106393" y="1395053"/>
                </a:lnTo>
                <a:lnTo>
                  <a:pt x="0" y="1395053"/>
                </a:lnTo>
                <a:close/>
              </a:path>
            </a:pathLst>
          </a:custGeom>
          <a:solidFill>
            <a:srgbClr val="105174">
              <a:alpha val="69804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33600" y="3467100"/>
            <a:ext cx="1414018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Vue 3 + Pinia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：响应式框架与状态管理，提升前端性能与开发体验。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Element Plus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：专业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UI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组件库，保证界面美观与一致性。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Vue Router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：前端路由管理，实现单页应用无刷新体验。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en-US" altLang="zh-CN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Axios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：简洁高效的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 HTTP 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请求库，支持请求拦截与统一异常处理。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  <a:p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</a:rPr>
              <a:t>inspira UI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：高质量前端组件库，旨在提供开箱即用、风格统一、响应迅速的</a:t>
            </a:r>
            <a:r>
              <a:rPr lang="en-US" altLang="zh-CN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 UI </a:t>
            </a:r>
            <a:r>
              <a:rPr lang="zh-CN" altLang="en-US" sz="3200">
                <a:solidFill>
                  <a:schemeClr val="accent5">
                    <a:lumMod val="20000"/>
                    <a:lumOff val="80000"/>
                  </a:schemeClr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</a:rPr>
              <a:t>体验</a:t>
            </a:r>
            <a:endParaRPr lang="zh-CN" altLang="en-US" sz="3200">
              <a:solidFill>
                <a:schemeClr val="accent5">
                  <a:lumMod val="20000"/>
                  <a:lumOff val="80000"/>
                </a:schemeClr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8"/>
          <p:cNvGrpSpPr/>
          <p:nvPr/>
        </p:nvGrpSpPr>
        <p:grpSpPr>
          <a:xfrm rot="0">
            <a:off x="0" y="1947545"/>
            <a:ext cx="18307050" cy="8354695"/>
            <a:chOff x="0" y="0"/>
            <a:chExt cx="4821610" cy="1065282"/>
          </a:xfrm>
        </p:grpSpPr>
        <p:sp>
          <p:nvSpPr>
            <p:cNvPr id="17" name="Freeform 19"/>
            <p:cNvSpPr/>
            <p:nvPr/>
          </p:nvSpPr>
          <p:spPr>
            <a:xfrm>
              <a:off x="0" y="0"/>
              <a:ext cx="4821610" cy="1065282"/>
            </a:xfrm>
            <a:custGeom>
              <a:avLst/>
              <a:gdLst/>
              <a:ahLst/>
              <a:cxnLst/>
              <a:rect l="l" t="t" r="r" b="b"/>
              <a:pathLst>
                <a:path w="4821610" h="1065282">
                  <a:moveTo>
                    <a:pt x="0" y="0"/>
                  </a:moveTo>
                  <a:lnTo>
                    <a:pt x="4821610" y="0"/>
                  </a:lnTo>
                  <a:lnTo>
                    <a:pt x="4821610" y="1065282"/>
                  </a:lnTo>
                  <a:lnTo>
                    <a:pt x="0" y="1065282"/>
                  </a:ln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22" name="TextBox 20"/>
            <p:cNvSpPr txBox="1"/>
            <p:nvPr/>
          </p:nvSpPr>
          <p:spPr>
            <a:xfrm>
              <a:off x="0" y="-28575"/>
              <a:ext cx="4821610" cy="109385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20"/>
                </a:lnSpc>
              </a:pPr>
            </a:p>
          </p:txBody>
        </p:sp>
      </p:grp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762125" y="876300"/>
            <a:ext cx="969645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技术实现之双</a:t>
            </a:r>
            <a:r>
              <a:rPr lang="en-US" altLang="zh-CN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token</a:t>
            </a: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无感续签</a:t>
            </a:r>
            <a:endParaRPr lang="zh-CN" altLang="en-US" sz="44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8600" y="2280920"/>
            <a:ext cx="9097645" cy="183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5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基于</a:t>
            </a:r>
            <a:r>
              <a:rPr lang="en-US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JWT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</a:t>
            </a:r>
            <a:r>
              <a:rPr lang="en-US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token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鉴权</a:t>
            </a:r>
            <a:r>
              <a:rPr 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：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无状态、无需服务端存储，适合分布式系统；但同样面临一些挑战</a:t>
            </a:r>
            <a:endParaRPr lang="zh-CN" alt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无法主动失效、无法续签、曝露风险高、体验差</a:t>
            </a:r>
            <a:r>
              <a:rPr lang="en-US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	</a:t>
            </a:r>
            <a:endParaRPr lang="en-US" altLang="zh-CN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所以，我们引入一个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更灵活、可控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的方案来增强</a:t>
            </a:r>
            <a:r>
              <a:rPr lang="en-US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JWT —— 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双</a:t>
            </a:r>
            <a:r>
              <a:rPr lang="en-US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Token 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无感续签机制。</a:t>
            </a:r>
            <a:endParaRPr lang="zh-CN" alt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rcRect b="62957"/>
          <a:stretch>
            <a:fillRect/>
          </a:stretch>
        </p:blipFill>
        <p:spPr>
          <a:xfrm>
            <a:off x="457200" y="4838700"/>
            <a:ext cx="8399780" cy="46482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rcRect t="37043" b="7085"/>
          <a:stretch>
            <a:fillRect/>
          </a:stretch>
        </p:blipFill>
        <p:spPr>
          <a:xfrm>
            <a:off x="9525000" y="2552700"/>
            <a:ext cx="8399780" cy="7011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762125" y="876300"/>
            <a:ext cx="969645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技术实现之</a:t>
            </a:r>
            <a:r>
              <a:rPr lang="en-US" altLang="zh-CN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AI</a:t>
            </a: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智能</a:t>
            </a: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推荐</a:t>
            </a:r>
            <a:endParaRPr lang="zh-CN" altLang="en-US" sz="44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0" y="1947545"/>
            <a:ext cx="18307050" cy="8354695"/>
            <a:chOff x="0" y="0"/>
            <a:chExt cx="4821610" cy="10652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21610" cy="1065282"/>
            </a:xfrm>
            <a:custGeom>
              <a:avLst/>
              <a:gdLst/>
              <a:ahLst/>
              <a:cxnLst/>
              <a:rect l="l" t="t" r="r" b="b"/>
              <a:pathLst>
                <a:path w="4821610" h="1065282">
                  <a:moveTo>
                    <a:pt x="0" y="0"/>
                  </a:moveTo>
                  <a:lnTo>
                    <a:pt x="4821610" y="0"/>
                  </a:lnTo>
                  <a:lnTo>
                    <a:pt x="4821610" y="1065282"/>
                  </a:lnTo>
                  <a:lnTo>
                    <a:pt x="0" y="1065282"/>
                  </a:ln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821610" cy="10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058400" y="2324100"/>
            <a:ext cx="6447790" cy="2196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的应用覆盖：</a:t>
            </a:r>
            <a:endParaRPr lang="zh-CN" alt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2855"/>
              </a:lnSpc>
            </a:pPr>
            <a:b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·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基于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RAG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知识库的旅游团推荐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2855"/>
              </a:lnSpc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·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个性化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智能标签推荐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2855"/>
              </a:lnSpc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·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文本（游记、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推广文案）快速生成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2855"/>
              </a:lnSpc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·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内容安全审核机制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b="52507"/>
          <a:stretch>
            <a:fillRect/>
          </a:stretch>
        </p:blipFill>
        <p:spPr>
          <a:xfrm>
            <a:off x="304800" y="5372100"/>
            <a:ext cx="8505190" cy="36804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rcRect t="47335"/>
          <a:stretch>
            <a:fillRect/>
          </a:stretch>
        </p:blipFill>
        <p:spPr>
          <a:xfrm>
            <a:off x="9220200" y="5067300"/>
            <a:ext cx="8721090" cy="41846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9695" y="2781300"/>
            <a:ext cx="8915400" cy="109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我们通过接入具备语义理解与生成能力的</a:t>
            </a:r>
            <a:r>
              <a:rPr lang="en-US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AI 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系统，</a:t>
            </a:r>
            <a:endParaRPr lang="zh-CN" alt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为用户和商家提供个性化推荐、智能创作与内容安全保障，</a:t>
            </a:r>
            <a:b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让技术更懂人心，服务更有温度。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483020" y="0"/>
            <a:ext cx="6804980" cy="10287000"/>
            <a:chOff x="0" y="0"/>
            <a:chExt cx="62638048" cy="946891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38043" cy="94689191"/>
            </a:xfrm>
            <a:custGeom>
              <a:avLst/>
              <a:gdLst/>
              <a:ahLst/>
              <a:cxnLst/>
              <a:rect l="l" t="t" r="r" b="b"/>
              <a:pathLst>
                <a:path w="62638043" h="94689191">
                  <a:moveTo>
                    <a:pt x="0" y="0"/>
                  </a:moveTo>
                  <a:lnTo>
                    <a:pt x="62638043" y="0"/>
                  </a:lnTo>
                  <a:lnTo>
                    <a:pt x="62638043" y="94689191"/>
                  </a:lnTo>
                  <a:lnTo>
                    <a:pt x="0" y="94689191"/>
                  </a:lnTo>
                </a:path>
              </a:pathLst>
            </a:custGeom>
            <a:blipFill>
              <a:blip r:embed="rId1"/>
              <a:stretch>
                <a:fillRect l="-103196" t="-1678" r="-34199" b="-304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2876872" y="2398560"/>
            <a:ext cx="2741856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项目背景</a:t>
            </a:r>
            <a:endParaRPr lang="zh-CN" altLang="en-US" sz="44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52053" y="2579535"/>
            <a:ext cx="271084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b="1">
                <a:solidFill>
                  <a:srgbClr val="105174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Hostel overview</a:t>
            </a:r>
            <a:endParaRPr lang="en-US" sz="1800" b="1">
              <a:solidFill>
                <a:srgbClr val="105174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3330" y="2312835"/>
            <a:ext cx="1615610" cy="94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85"/>
              </a:lnSpc>
              <a:spcBef>
                <a:spcPct val="0"/>
              </a:spcBef>
            </a:pPr>
            <a:r>
              <a:rPr lang="en-US" sz="5700" b="1">
                <a:solidFill>
                  <a:srgbClr val="105174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01.</a:t>
            </a:r>
            <a:endParaRPr lang="en-US" sz="5700" b="1">
              <a:solidFill>
                <a:srgbClr val="105174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76872" y="3948866"/>
            <a:ext cx="2741856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功能特色</a:t>
            </a:r>
            <a:endParaRPr lang="zh-CN" altLang="en-US" sz="44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52053" y="4129841"/>
            <a:ext cx="271084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b="1">
                <a:solidFill>
                  <a:srgbClr val="105174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Product introduction</a:t>
            </a:r>
            <a:endParaRPr lang="en-US" sz="1800" b="1">
              <a:solidFill>
                <a:srgbClr val="105174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03330" y="3863141"/>
            <a:ext cx="1615610" cy="94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85"/>
              </a:lnSpc>
              <a:spcBef>
                <a:spcPct val="0"/>
              </a:spcBef>
            </a:pPr>
            <a:r>
              <a:rPr lang="en-US" sz="5700" b="1">
                <a:solidFill>
                  <a:srgbClr val="105174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02.</a:t>
            </a:r>
            <a:endParaRPr lang="en-US" sz="5700" b="1">
              <a:solidFill>
                <a:srgbClr val="105174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76872" y="5499172"/>
            <a:ext cx="2741856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技术架构</a:t>
            </a:r>
            <a:endParaRPr lang="zh-CN" altLang="en-US" sz="44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552053" y="5680147"/>
            <a:ext cx="271084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b="1">
                <a:solidFill>
                  <a:srgbClr val="105174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Product advantage</a:t>
            </a:r>
            <a:endParaRPr lang="en-US" sz="1800" b="1">
              <a:solidFill>
                <a:srgbClr val="105174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03330" y="5413447"/>
            <a:ext cx="1615610" cy="94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85"/>
              </a:lnSpc>
              <a:spcBef>
                <a:spcPct val="0"/>
              </a:spcBef>
            </a:pPr>
            <a:r>
              <a:rPr lang="en-US" sz="5700" b="1">
                <a:solidFill>
                  <a:srgbClr val="105174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03.</a:t>
            </a:r>
            <a:endParaRPr lang="en-US" sz="5700" b="1">
              <a:solidFill>
                <a:srgbClr val="105174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76872" y="7049478"/>
            <a:ext cx="2741856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未来计划</a:t>
            </a:r>
            <a:endParaRPr lang="en-US" sz="44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552053" y="7230453"/>
            <a:ext cx="271084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b="1">
                <a:solidFill>
                  <a:srgbClr val="105174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Future plan</a:t>
            </a:r>
            <a:endParaRPr lang="en-US" sz="1800" b="1">
              <a:solidFill>
                <a:srgbClr val="105174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3330" y="6963753"/>
            <a:ext cx="1615610" cy="94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85"/>
              </a:lnSpc>
              <a:spcBef>
                <a:spcPct val="0"/>
              </a:spcBef>
            </a:pPr>
            <a:r>
              <a:rPr lang="en-US" sz="5700" b="1">
                <a:solidFill>
                  <a:srgbClr val="105174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04.</a:t>
            </a:r>
            <a:endParaRPr lang="en-US" sz="5700" b="1">
              <a:solidFill>
                <a:srgbClr val="105174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636875" y="866775"/>
            <a:ext cx="975360" cy="849566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Akzidenz-Grotesk Medium" panose="02000603030000020004"/>
                <a:ea typeface="Akzidenz-Grotesk Medium" panose="02000603030000020004"/>
                <a:cs typeface="Akzidenz-Grotesk Medium" panose="02000603030000020004"/>
                <a:sym typeface="Akzidenz-Grotesk Medium" panose="02000603030000020004"/>
              </a:rPr>
              <a:t>CONTENTS</a:t>
            </a:r>
            <a:endParaRPr lang="en-US" sz="7200" b="1">
              <a:solidFill>
                <a:srgbClr val="FFFFFF"/>
              </a:solidFill>
              <a:latin typeface="Akzidenz-Grotesk Medium" panose="02000603030000020004"/>
              <a:ea typeface="Akzidenz-Grotesk Medium" panose="02000603030000020004"/>
              <a:cs typeface="Akzidenz-Grotesk Medium" panose="02000603030000020004"/>
              <a:sym typeface="Akzidenz-Grotesk Medium" panose="0200060303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9082720" y="2078884"/>
            <a:ext cx="4531189" cy="6129232"/>
            <a:chOff x="0" y="0"/>
            <a:chExt cx="41708404" cy="564179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08403" cy="56418026"/>
            </a:xfrm>
            <a:custGeom>
              <a:avLst/>
              <a:gdLst/>
              <a:ahLst/>
              <a:cxnLst/>
              <a:rect l="l" t="t" r="r" b="b"/>
              <a:pathLst>
                <a:path w="41708403" h="56418026">
                  <a:moveTo>
                    <a:pt x="0" y="0"/>
                  </a:moveTo>
                  <a:lnTo>
                    <a:pt x="41708403" y="0"/>
                  </a:lnTo>
                  <a:lnTo>
                    <a:pt x="41708403" y="56418026"/>
                  </a:lnTo>
                  <a:lnTo>
                    <a:pt x="0" y="56418026"/>
                  </a:lnTo>
                </a:path>
              </a:pathLst>
            </a:custGeom>
            <a:blipFill>
              <a:blip r:embed="rId2"/>
              <a:stretch>
                <a:fillRect l="-73250" r="-73250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762125" y="876300"/>
            <a:ext cx="969645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技术实现之好友</a:t>
            </a: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通信</a:t>
            </a:r>
            <a:endParaRPr lang="zh-CN" altLang="en-US" sz="44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0" y="1947545"/>
            <a:ext cx="18307050" cy="8354695"/>
            <a:chOff x="0" y="0"/>
            <a:chExt cx="4821610" cy="10652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21610" cy="1065282"/>
            </a:xfrm>
            <a:custGeom>
              <a:avLst/>
              <a:gdLst/>
              <a:ahLst/>
              <a:cxnLst/>
              <a:rect l="l" t="t" r="r" b="b"/>
              <a:pathLst>
                <a:path w="4821610" h="1065282">
                  <a:moveTo>
                    <a:pt x="0" y="0"/>
                  </a:moveTo>
                  <a:lnTo>
                    <a:pt x="4821610" y="0"/>
                  </a:lnTo>
                  <a:lnTo>
                    <a:pt x="4821610" y="1065282"/>
                  </a:lnTo>
                  <a:lnTo>
                    <a:pt x="0" y="1065282"/>
                  </a:ln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821610" cy="10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0" y="3162300"/>
            <a:ext cx="6447790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技术上，我们基于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WebSocket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实现了双向实时通信机制，支持在线即时推送与离线消息持久化，不仅保障了沟通的实时性，也提升了服务的可靠性和温度。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TextBox 21"/>
          <p:cNvSpPr txBox="1"/>
          <p:nvPr/>
        </p:nvSpPr>
        <p:spPr>
          <a:xfrm>
            <a:off x="228600" y="2400300"/>
            <a:ext cx="9215120" cy="1464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旅行，从来不是孤独的独角戏。</a:t>
            </a:r>
            <a:b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无论是结伴同行、规划行程，还是回忆分享，人与人之间的交流始终贯穿其中。我们构建这一实时通信系统，正是希望为用户提供一个</a:t>
            </a:r>
            <a:endParaRPr lang="zh-CN" altLang="en-US" sz="2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即时、温暖、可信赖的交流空间：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t="62536"/>
          <a:stretch>
            <a:fillRect/>
          </a:stretch>
        </p:blipFill>
        <p:spPr>
          <a:xfrm>
            <a:off x="9829800" y="6438900"/>
            <a:ext cx="7462520" cy="32867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rcRect b="37174"/>
          <a:stretch>
            <a:fillRect/>
          </a:stretch>
        </p:blipFill>
        <p:spPr>
          <a:xfrm>
            <a:off x="809625" y="4457700"/>
            <a:ext cx="7462520" cy="551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762125" y="876300"/>
            <a:ext cx="969645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技术实现之</a:t>
            </a:r>
            <a:r>
              <a:rPr lang="en-US" altLang="zh-CN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Pinia store</a:t>
            </a:r>
            <a:endParaRPr lang="en-US" altLang="zh-CN" sz="44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0" y="1947545"/>
            <a:ext cx="18307050" cy="8354695"/>
            <a:chOff x="0" y="0"/>
            <a:chExt cx="4821610" cy="10652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21610" cy="1065282"/>
            </a:xfrm>
            <a:custGeom>
              <a:avLst/>
              <a:gdLst/>
              <a:ahLst/>
              <a:cxnLst/>
              <a:rect l="l" t="t" r="r" b="b"/>
              <a:pathLst>
                <a:path w="4821610" h="1065282">
                  <a:moveTo>
                    <a:pt x="0" y="0"/>
                  </a:moveTo>
                  <a:lnTo>
                    <a:pt x="4821610" y="0"/>
                  </a:lnTo>
                  <a:lnTo>
                    <a:pt x="4821610" y="1065282"/>
                  </a:lnTo>
                  <a:lnTo>
                    <a:pt x="0" y="1065282"/>
                  </a:ln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821610" cy="10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963400" y="6819900"/>
            <a:ext cx="5754370" cy="2928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模块化解耦：每个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Store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只关心自己的业务维度，易于维护和拓展。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2855"/>
              </a:lnSpc>
            </a:pPr>
            <a:endParaRPr lang="en-US" altLang="zh-CN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响应式驱动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UI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：状态更新无需手动触发刷新，提升开发效率与用户体验。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2855"/>
              </a:lnSpc>
            </a:pPr>
            <a:endParaRPr lang="en-US" altLang="zh-CN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统一可信的源数据：确保系统关键状态（如认证、未读数）来源单一，逻辑清晰。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TextBox 21"/>
          <p:cNvSpPr txBox="1"/>
          <p:nvPr/>
        </p:nvSpPr>
        <p:spPr>
          <a:xfrm>
            <a:off x="762000" y="3162300"/>
            <a:ext cx="7669530" cy="109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我们根据系统的核心业务功能，将全局状态划分为三个高内聚、职责单一的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Pinia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状态仓库（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Store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），分别负责认证、聊天和通知模块的数据管理：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3" name="图片 22" descr="D8E34B8E991A6C231356DECABDE91EC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6057900"/>
            <a:ext cx="11637010" cy="3806825"/>
          </a:xfrm>
          <a:prstGeom prst="rect">
            <a:avLst/>
          </a:prstGeom>
        </p:spPr>
      </p:pic>
      <p:pic>
        <p:nvPicPr>
          <p:cNvPr id="24" name="图片 23" descr="FA3170582AA2101D0F9D65980BCA93C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171700"/>
            <a:ext cx="8896985" cy="366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762125" y="876300"/>
            <a:ext cx="969645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技术实现之</a:t>
            </a:r>
            <a:r>
              <a:rPr lang="en-US" altLang="zh-CN" sz="44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CI/CD</a:t>
            </a:r>
            <a:endParaRPr lang="en-US" altLang="zh-CN" sz="44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0" y="1947545"/>
            <a:ext cx="18307050" cy="8354695"/>
            <a:chOff x="0" y="0"/>
            <a:chExt cx="4821610" cy="10652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21610" cy="1065282"/>
            </a:xfrm>
            <a:custGeom>
              <a:avLst/>
              <a:gdLst/>
              <a:ahLst/>
              <a:cxnLst/>
              <a:rect l="l" t="t" r="r" b="b"/>
              <a:pathLst>
                <a:path w="4821610" h="1065282">
                  <a:moveTo>
                    <a:pt x="0" y="0"/>
                  </a:moveTo>
                  <a:lnTo>
                    <a:pt x="4821610" y="0"/>
                  </a:lnTo>
                  <a:lnTo>
                    <a:pt x="4821610" y="1065282"/>
                  </a:lnTo>
                  <a:lnTo>
                    <a:pt x="0" y="1065282"/>
                  </a:ln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821610" cy="10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058400" y="3086100"/>
            <a:ext cx="9932670" cy="1097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通过引入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CI/CD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流水线，项目实现了</a:t>
            </a:r>
            <a:b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从代码提交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→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构建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→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自动部署上线</a:t>
            </a:r>
            <a:b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的全流程自动化，大大减少了人为操作与上线风险。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AutoShape 35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TextBox 21"/>
          <p:cNvSpPr txBox="1"/>
          <p:nvPr/>
        </p:nvSpPr>
        <p:spPr>
          <a:xfrm>
            <a:off x="762000" y="3162300"/>
            <a:ext cx="7669530" cy="732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我们采用基于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阿里云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CI/CD </a:t>
            </a:r>
            <a:r>
              <a:rPr lang="zh-CN" altLang="en-US"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流程，实现前后端的自动化构建与部署，显著提升开发效率与发布质量：</a:t>
            </a:r>
            <a:endParaRPr lang="zh-CN" altLang="en-US" sz="2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"/>
          <a:srcRect l="19091" t="33287"/>
          <a:stretch>
            <a:fillRect/>
          </a:stretch>
        </p:blipFill>
        <p:spPr>
          <a:xfrm>
            <a:off x="508000" y="5143500"/>
            <a:ext cx="8717915" cy="4102100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0" y="5791200"/>
            <a:ext cx="9784715" cy="289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1408933"/>
            <a:ext cx="18288000" cy="4708824"/>
            <a:chOff x="0" y="0"/>
            <a:chExt cx="37520360" cy="9660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20361" cy="9660866"/>
            </a:xfrm>
            <a:custGeom>
              <a:avLst/>
              <a:gdLst/>
              <a:ahLst/>
              <a:cxnLst/>
              <a:rect l="l" t="t" r="r" b="b"/>
              <a:pathLst>
                <a:path w="37520361" h="9660866">
                  <a:moveTo>
                    <a:pt x="0" y="0"/>
                  </a:moveTo>
                  <a:lnTo>
                    <a:pt x="37520361" y="0"/>
                  </a:lnTo>
                  <a:lnTo>
                    <a:pt x="37520361" y="9660866"/>
                  </a:lnTo>
                  <a:lnTo>
                    <a:pt x="0" y="9660866"/>
                  </a:lnTo>
                </a:path>
              </a:pathLst>
            </a:custGeom>
            <a:blipFill>
              <a:blip r:embed="rId1"/>
              <a:stretch>
                <a:fillRect t="-53412" b="-10558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6246696" y="9439444"/>
            <a:ext cx="202406" cy="20240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589805" y="9439444"/>
            <a:ext cx="202406" cy="2024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517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6932914" y="9439444"/>
            <a:ext cx="202406" cy="2024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7276023" y="9439444"/>
            <a:ext cx="202406" cy="20240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5174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6860707"/>
            <a:ext cx="5686661" cy="121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5"/>
              </a:lnSpc>
            </a:pPr>
            <a:r>
              <a:rPr lang="en-US" sz="8800" b="1">
                <a:solidFill>
                  <a:srgbClr val="262626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未来计划</a:t>
            </a:r>
            <a:endParaRPr lang="en-US" sz="8800" b="1">
              <a:solidFill>
                <a:srgbClr val="262626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8050892"/>
            <a:ext cx="8128803" cy="121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5"/>
              </a:lnSpc>
              <a:spcBef>
                <a:spcPct val="0"/>
              </a:spcBef>
            </a:pPr>
            <a:r>
              <a:rPr lang="en-US" sz="7055" b="1">
                <a:solidFill>
                  <a:srgbClr val="105174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Future plan</a:t>
            </a:r>
            <a:endParaRPr lang="en-US" sz="7055" b="1">
              <a:solidFill>
                <a:srgbClr val="105174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34759" y="7575411"/>
            <a:ext cx="7843671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0"/>
              </a:lnSpc>
            </a:pP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我们计划通过引入更智能的推荐算法，进一步优化系统性能与用户体验；增强实时通信模块的可扩展性，支持跨平台部署；同时将逐步整合基于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AI 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的行程生成能力，并探索多语言支持，以更好地服务全球用户。</a:t>
            </a:r>
            <a:endParaRPr lang="zh-CN" altLang="en-US" sz="160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71462" y="2513582"/>
            <a:ext cx="5205765" cy="275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10"/>
              </a:lnSpc>
            </a:pPr>
            <a:r>
              <a:rPr lang="en-US" sz="1661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04</a:t>
            </a:r>
            <a:endParaRPr lang="en-US" sz="1661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31"/>
          <p:cNvGrpSpPr/>
          <p:nvPr/>
        </p:nvGrpSpPr>
        <p:grpSpPr>
          <a:xfrm rot="0">
            <a:off x="305435" y="229235"/>
            <a:ext cx="17571085" cy="9695180"/>
            <a:chOff x="0" y="0"/>
            <a:chExt cx="17268396" cy="15927908"/>
          </a:xfrm>
        </p:grpSpPr>
        <p:sp>
          <p:nvSpPr>
            <p:cNvPr id="23" name="Freeform 32"/>
            <p:cNvSpPr/>
            <p:nvPr/>
          </p:nvSpPr>
          <p:spPr>
            <a:xfrm>
              <a:off x="0" y="0"/>
              <a:ext cx="17268410" cy="15927904"/>
            </a:xfrm>
            <a:custGeom>
              <a:avLst/>
              <a:gdLst/>
              <a:ahLst/>
              <a:cxnLst/>
              <a:rect l="l" t="t" r="r" b="b"/>
              <a:pathLst>
                <a:path w="17268410" h="15927904">
                  <a:moveTo>
                    <a:pt x="0" y="0"/>
                  </a:moveTo>
                  <a:lnTo>
                    <a:pt x="17268410" y="0"/>
                  </a:lnTo>
                  <a:lnTo>
                    <a:pt x="17268410" y="15927904"/>
                  </a:lnTo>
                  <a:lnTo>
                    <a:pt x="0" y="15927904"/>
                  </a:lnTo>
                </a:path>
              </a:pathLst>
            </a:custGeom>
            <a:blipFill>
              <a:blip r:embed="rId1">
                <a:alphaModFix amt="80000"/>
              </a:blip>
              <a:stretch>
                <a:fillRect l="-65296" r="-65296"/>
              </a:stretch>
            </a:blipFill>
          </p:spPr>
        </p:sp>
      </p:grp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5410200" y="1562100"/>
            <a:ext cx="7206615" cy="7391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2855"/>
              </a:lnSpc>
            </a:pPr>
            <a:r>
              <a:rPr lang="zh-CN" altLang="en-US" sz="8000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微软雅黑" panose="020B0503020204020204" charset="-122"/>
              </a:rPr>
              <a:t>经验总结</a:t>
            </a:r>
            <a:endParaRPr lang="zh-CN" altLang="en-US" sz="8000" b="1">
              <a:solidFill>
                <a:schemeClr val="bg1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微软雅黑" panose="020B0503020204020204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1143000" y="2480945"/>
            <a:ext cx="16083280" cy="6633845"/>
            <a:chOff x="0" y="0"/>
            <a:chExt cx="868022" cy="812800"/>
          </a:xfrm>
          <a:gradFill>
            <a:gsLst>
              <a:gs pos="50000">
                <a:schemeClr val="accent1">
                  <a:alpha val="50000"/>
                </a:schemeClr>
              </a:gs>
              <a:gs pos="0">
                <a:schemeClr val="accent1">
                  <a:lumMod val="25000"/>
                  <a:lumOff val="75000"/>
                  <a:alpha val="50000"/>
                </a:schemeClr>
              </a:gs>
              <a:gs pos="100000">
                <a:schemeClr val="accent1">
                  <a:lumMod val="85000"/>
                  <a:alpha val="50000"/>
                </a:schemeClr>
              </a:gs>
            </a:gsLst>
            <a:lin ang="2760000" scaled="0"/>
          </a:gra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8022" cy="812800"/>
            </a:xfrm>
            <a:custGeom>
              <a:avLst/>
              <a:gdLst/>
              <a:ahLst/>
              <a:cxnLst/>
              <a:rect l="l" t="t" r="r" b="b"/>
              <a:pathLst>
                <a:path w="868022" h="812800">
                  <a:moveTo>
                    <a:pt x="68823" y="0"/>
                  </a:moveTo>
                  <a:lnTo>
                    <a:pt x="799199" y="0"/>
                  </a:lnTo>
                  <a:cubicBezTo>
                    <a:pt x="817452" y="0"/>
                    <a:pt x="834957" y="7251"/>
                    <a:pt x="847864" y="20158"/>
                  </a:cubicBezTo>
                  <a:cubicBezTo>
                    <a:pt x="860771" y="33064"/>
                    <a:pt x="868022" y="50570"/>
                    <a:pt x="868022" y="68823"/>
                  </a:cubicBezTo>
                  <a:lnTo>
                    <a:pt x="868022" y="743977"/>
                  </a:lnTo>
                  <a:cubicBezTo>
                    <a:pt x="868022" y="762230"/>
                    <a:pt x="860771" y="779736"/>
                    <a:pt x="847864" y="792642"/>
                  </a:cubicBezTo>
                  <a:cubicBezTo>
                    <a:pt x="834957" y="805549"/>
                    <a:pt x="817452" y="812800"/>
                    <a:pt x="799199" y="812800"/>
                  </a:cubicBezTo>
                  <a:lnTo>
                    <a:pt x="68823" y="812800"/>
                  </a:lnTo>
                  <a:cubicBezTo>
                    <a:pt x="50570" y="812800"/>
                    <a:pt x="33064" y="805549"/>
                    <a:pt x="20158" y="792642"/>
                  </a:cubicBezTo>
                  <a:cubicBezTo>
                    <a:pt x="7251" y="779736"/>
                    <a:pt x="0" y="762230"/>
                    <a:pt x="0" y="743977"/>
                  </a:cubicBezTo>
                  <a:lnTo>
                    <a:pt x="0" y="68823"/>
                  </a:lnTo>
                  <a:cubicBezTo>
                    <a:pt x="0" y="50570"/>
                    <a:pt x="7251" y="33064"/>
                    <a:pt x="20158" y="20158"/>
                  </a:cubicBezTo>
                  <a:cubicBezTo>
                    <a:pt x="33064" y="7251"/>
                    <a:pt x="50570" y="0"/>
                    <a:pt x="68823" y="0"/>
                  </a:cubicBezTo>
                  <a:close/>
                </a:path>
              </a:pathLst>
            </a:custGeom>
            <a:grpFill/>
            <a:ln w="19050"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68022" cy="841375"/>
            </a:xfrm>
            <a:prstGeom prst="rect">
              <a:avLst/>
            </a:prstGeom>
            <a:no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81200" y="2908935"/>
            <a:ext cx="6320155" cy="57651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  <a:sym typeface="微软雅黑" panose="020B0503020204020204" charset="-122"/>
              </a:rPr>
              <a:t>聚焦用户价值：</a:t>
            </a:r>
            <a:b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</a:b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从内容到交互，始终围绕</a:t>
            </a:r>
            <a:r>
              <a:rPr lang="en-US" altLang="zh-CN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“</a:t>
            </a: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用户体验</a:t>
            </a:r>
            <a:r>
              <a:rPr lang="en-US" altLang="zh-CN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”</a:t>
            </a: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构建功能，打造以人为本的产品架构。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  <a:sym typeface="微软雅黑" panose="020B0503020204020204" charset="-122"/>
              </a:rPr>
              <a:t>高协同团队配合：</a:t>
            </a:r>
            <a:b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</a:b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前后端、</a:t>
            </a:r>
            <a:r>
              <a:rPr lang="en-US" altLang="zh-CN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AI</a:t>
            </a: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集成、</a:t>
            </a:r>
            <a:r>
              <a:rPr lang="en-US" altLang="zh-CN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UI</a:t>
            </a: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设计多方紧密协作，保障高质量交付与快速迭代。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1" name="TextBox 19"/>
          <p:cNvSpPr txBox="1"/>
          <p:nvPr/>
        </p:nvSpPr>
        <p:spPr>
          <a:xfrm>
            <a:off x="9753600" y="2909570"/>
            <a:ext cx="6320155" cy="56000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  <a:sym typeface="微软雅黑" panose="020B0503020204020204" charset="-122"/>
              </a:rPr>
              <a:t>实战驱动成长：</a:t>
            </a:r>
            <a:endParaRPr lang="zh-CN" altLang="en-US" sz="4800">
              <a:solidFill>
                <a:schemeClr val="bg1"/>
              </a:solidFill>
              <a:latin typeface="汉仪风波龙行 W" panose="00020600040101010101" charset="-122"/>
              <a:ea typeface="汉仪风波龙行 W" panose="0002060004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在权限系统设计、缓存优化、推荐算法接入等关键模块中积累了扎实的工程能力。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  <a:sym typeface="微软雅黑" panose="020B0503020204020204" charset="-122"/>
              </a:rPr>
              <a:t>技术与业务融合：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实现了从系统底层到产品功能的闭环设计，兼顾稳定性与创新性。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endParaRPr lang="en-US" altLang="zh-CN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endParaRPr lang="en-US" altLang="zh-CN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6"/>
          <p:cNvGrpSpPr/>
          <p:nvPr/>
        </p:nvGrpSpPr>
        <p:grpSpPr>
          <a:xfrm rot="0">
            <a:off x="305435" y="229235"/>
            <a:ext cx="17570450" cy="9694545"/>
            <a:chOff x="2308983" y="142835"/>
            <a:chExt cx="17268410" cy="15927904"/>
          </a:xfrm>
        </p:grpSpPr>
        <p:sp>
          <p:nvSpPr>
            <p:cNvPr id="33" name="Freeform 17"/>
            <p:cNvSpPr/>
            <p:nvPr/>
          </p:nvSpPr>
          <p:spPr>
            <a:xfrm>
              <a:off x="2308983" y="142835"/>
              <a:ext cx="17268410" cy="15927904"/>
            </a:xfrm>
            <a:custGeom>
              <a:avLst/>
              <a:gdLst/>
              <a:ahLst/>
              <a:cxnLst/>
              <a:rect l="l" t="t" r="r" b="b"/>
              <a:pathLst>
                <a:path w="17268410" h="15927904">
                  <a:moveTo>
                    <a:pt x="0" y="0"/>
                  </a:moveTo>
                  <a:lnTo>
                    <a:pt x="17268410" y="0"/>
                  </a:lnTo>
                  <a:lnTo>
                    <a:pt x="17268410" y="15927904"/>
                  </a:lnTo>
                  <a:lnTo>
                    <a:pt x="0" y="15927904"/>
                  </a:lnTo>
                </a:path>
              </a:pathLst>
            </a:custGeom>
            <a:blipFill>
              <a:blip r:embed="rId1">
                <a:alphaModFix amt="80000"/>
              </a:blip>
              <a:stretch>
                <a:fillRect l="-19026" r="-19026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5541010" y="1562100"/>
            <a:ext cx="7206615" cy="7391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2855"/>
              </a:lnSpc>
            </a:pPr>
            <a:r>
              <a:rPr lang="zh-CN" altLang="en-US" sz="8000" b="1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未来计划</a:t>
            </a:r>
            <a:endParaRPr lang="zh-CN" altLang="en-US" sz="8000" b="1">
              <a:solidFill>
                <a:schemeClr val="bg1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1143000" y="2480945"/>
            <a:ext cx="16083280" cy="6633845"/>
            <a:chOff x="0" y="0"/>
            <a:chExt cx="868022" cy="812800"/>
          </a:xfrm>
          <a:gradFill>
            <a:gsLst>
              <a:gs pos="50000">
                <a:schemeClr val="accent1">
                  <a:alpha val="50000"/>
                </a:schemeClr>
              </a:gs>
              <a:gs pos="0">
                <a:schemeClr val="accent1">
                  <a:lumMod val="25000"/>
                  <a:lumOff val="75000"/>
                  <a:alpha val="50000"/>
                </a:schemeClr>
              </a:gs>
              <a:gs pos="100000">
                <a:schemeClr val="accent1">
                  <a:lumMod val="85000"/>
                  <a:alpha val="50000"/>
                </a:schemeClr>
              </a:gs>
            </a:gsLst>
            <a:lin ang="2760000" scaled="0"/>
          </a:gra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8022" cy="812800"/>
            </a:xfrm>
            <a:custGeom>
              <a:avLst/>
              <a:gdLst/>
              <a:ahLst/>
              <a:cxnLst/>
              <a:rect l="l" t="t" r="r" b="b"/>
              <a:pathLst>
                <a:path w="868022" h="812800">
                  <a:moveTo>
                    <a:pt x="68823" y="0"/>
                  </a:moveTo>
                  <a:lnTo>
                    <a:pt x="799199" y="0"/>
                  </a:lnTo>
                  <a:cubicBezTo>
                    <a:pt x="817452" y="0"/>
                    <a:pt x="834957" y="7251"/>
                    <a:pt x="847864" y="20158"/>
                  </a:cubicBezTo>
                  <a:cubicBezTo>
                    <a:pt x="860771" y="33064"/>
                    <a:pt x="868022" y="50570"/>
                    <a:pt x="868022" y="68823"/>
                  </a:cubicBezTo>
                  <a:lnTo>
                    <a:pt x="868022" y="743977"/>
                  </a:lnTo>
                  <a:cubicBezTo>
                    <a:pt x="868022" y="762230"/>
                    <a:pt x="860771" y="779736"/>
                    <a:pt x="847864" y="792642"/>
                  </a:cubicBezTo>
                  <a:cubicBezTo>
                    <a:pt x="834957" y="805549"/>
                    <a:pt x="817452" y="812800"/>
                    <a:pt x="799199" y="812800"/>
                  </a:cubicBezTo>
                  <a:lnTo>
                    <a:pt x="68823" y="812800"/>
                  </a:lnTo>
                  <a:cubicBezTo>
                    <a:pt x="50570" y="812800"/>
                    <a:pt x="33064" y="805549"/>
                    <a:pt x="20158" y="792642"/>
                  </a:cubicBezTo>
                  <a:cubicBezTo>
                    <a:pt x="7251" y="779736"/>
                    <a:pt x="0" y="762230"/>
                    <a:pt x="0" y="743977"/>
                  </a:cubicBezTo>
                  <a:lnTo>
                    <a:pt x="0" y="68823"/>
                  </a:lnTo>
                  <a:cubicBezTo>
                    <a:pt x="0" y="50570"/>
                    <a:pt x="7251" y="33064"/>
                    <a:pt x="20158" y="20158"/>
                  </a:cubicBezTo>
                  <a:cubicBezTo>
                    <a:pt x="33064" y="7251"/>
                    <a:pt x="50570" y="0"/>
                    <a:pt x="68823" y="0"/>
                  </a:cubicBezTo>
                  <a:close/>
                </a:path>
              </a:pathLst>
            </a:custGeom>
            <a:grpFill/>
            <a:ln w="19050"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68022" cy="841375"/>
            </a:xfrm>
            <a:prstGeom prst="rect">
              <a:avLst/>
            </a:prstGeom>
            <a:noFill/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981200" y="2908935"/>
            <a:ext cx="6320155" cy="57651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  <a:sym typeface="微软雅黑" panose="020B0503020204020204" charset="-122"/>
              </a:rPr>
              <a:t>移动端适配优化：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进一步提升响应式体验，增强移动端使用的流畅度与界面友好性。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  <a:sym typeface="微软雅黑" panose="020B0503020204020204" charset="-122"/>
              </a:rPr>
              <a:t>内容生态拓展：</a:t>
            </a:r>
            <a:endParaRPr lang="zh-CN" altLang="en-US" sz="4800">
              <a:solidFill>
                <a:schemeClr val="bg1"/>
              </a:solidFill>
              <a:latin typeface="汉仪风波龙行 W" panose="00020600040101010101" charset="-122"/>
              <a:ea typeface="汉仪风波龙行 W" panose="0002060004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支持视频游记、多媒体评论等形式，提升社区互动深度与表达多样性。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1" name="TextBox 19"/>
          <p:cNvSpPr txBox="1"/>
          <p:nvPr/>
        </p:nvSpPr>
        <p:spPr>
          <a:xfrm>
            <a:off x="9753600" y="2909570"/>
            <a:ext cx="6320155" cy="56000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  <a:sym typeface="微软雅黑" panose="020B0503020204020204" charset="-122"/>
              </a:rPr>
              <a:t>系统安全与可用性增强：</a:t>
            </a:r>
            <a:endParaRPr lang="zh-CN" altLang="en-US" sz="4800">
              <a:solidFill>
                <a:schemeClr val="bg1"/>
              </a:solidFill>
              <a:latin typeface="汉仪风波龙行 W" panose="00020600040101010101" charset="-122"/>
              <a:ea typeface="汉仪风波龙行 W" panose="0002060004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引入服务监控、风控机制和容灾设计，支撑平台长期稳定运行。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endParaRPr lang="en-US" altLang="zh-CN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800">
                <a:solidFill>
                  <a:schemeClr val="bg1"/>
                </a:solidFill>
                <a:latin typeface="汉仪风波龙行 W" panose="00020600040101010101" charset="-122"/>
                <a:ea typeface="汉仪风波龙行 W" panose="00020600040101010101" charset="-122"/>
                <a:cs typeface="汉仪魏碑简" panose="02010600000101010101" charset="-122"/>
                <a:sym typeface="微软雅黑" panose="020B0503020204020204" charset="-122"/>
              </a:rPr>
              <a:t>商业化模块探索：</a:t>
            </a:r>
            <a:endParaRPr lang="zh-CN" altLang="en-US" sz="4800">
              <a:solidFill>
                <a:schemeClr val="bg1"/>
              </a:solidFill>
              <a:latin typeface="汉仪风波龙行 W" panose="00020600040101010101" charset="-122"/>
              <a:ea typeface="汉仪风波龙行 W" panose="00020600040101010101" charset="-122"/>
              <a:cs typeface="汉仪魏碑简" panose="02010600000101010101" charset="-122"/>
              <a:sym typeface="微软雅黑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4000">
                <a:solidFill>
                  <a:schemeClr val="bg1"/>
                </a:solidFill>
                <a:latin typeface="汉仪魏碑简" panose="02010600000101010101" charset="-122"/>
                <a:ea typeface="汉仪魏碑简" panose="02010600000101010101" charset="-122"/>
                <a:cs typeface="汉仪魏碑简" panose="02010600000101010101" charset="-122"/>
                <a:sym typeface="微软雅黑" panose="020B0503020204020204" charset="-122"/>
              </a:rPr>
              <a:t>探索广告投放、定制推荐、商家数据分析服务、定向引流等商业方向。</a:t>
            </a:r>
            <a:endParaRPr lang="zh-CN" altLang="en-US" sz="4000">
              <a:solidFill>
                <a:schemeClr val="bg1"/>
              </a:solidFill>
              <a:latin typeface="汉仪魏碑简" panose="02010600000101010101" charset="-122"/>
              <a:ea typeface="汉仪魏碑简" panose="02010600000101010101" charset="-122"/>
              <a:cs typeface="汉仪魏碑简" panose="02010600000101010101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37520360" cy="21105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20361" cy="21105265"/>
            </a:xfrm>
            <a:custGeom>
              <a:avLst/>
              <a:gdLst/>
              <a:ahLst/>
              <a:cxnLst/>
              <a:rect l="l" t="t" r="r" b="b"/>
              <a:pathLst>
                <a:path w="37520361" h="21105265">
                  <a:moveTo>
                    <a:pt x="0" y="0"/>
                  </a:moveTo>
                  <a:lnTo>
                    <a:pt x="37520361" y="0"/>
                  </a:lnTo>
                  <a:lnTo>
                    <a:pt x="37520361" y="21105265"/>
                  </a:lnTo>
                  <a:lnTo>
                    <a:pt x="0" y="21105265"/>
                  </a:lnTo>
                </a:path>
              </a:pathLst>
            </a:custGeom>
            <a:blipFill>
              <a:blip r:embed="rId1"/>
              <a:stretch>
                <a:fillRect b="-1855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16246696" y="9439444"/>
            <a:ext cx="202406" cy="2024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6589805" y="9439444"/>
            <a:ext cx="202406" cy="2024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6932914" y="9439444"/>
            <a:ext cx="202406" cy="20240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7276023" y="9439444"/>
            <a:ext cx="202406" cy="20240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419100"/>
            <a:ext cx="12556490" cy="9526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37520360" cy="21105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20361" cy="21105265"/>
            </a:xfrm>
            <a:custGeom>
              <a:avLst/>
              <a:gdLst/>
              <a:ahLst/>
              <a:cxnLst/>
              <a:rect l="l" t="t" r="r" b="b"/>
              <a:pathLst>
                <a:path w="37520361" h="21105265">
                  <a:moveTo>
                    <a:pt x="0" y="0"/>
                  </a:moveTo>
                  <a:lnTo>
                    <a:pt x="37520361" y="0"/>
                  </a:lnTo>
                  <a:lnTo>
                    <a:pt x="37520361" y="21105265"/>
                  </a:lnTo>
                  <a:lnTo>
                    <a:pt x="0" y="21105265"/>
                  </a:lnTo>
                </a:path>
              </a:pathLst>
            </a:custGeom>
            <a:blipFill>
              <a:blip r:embed="rId1"/>
              <a:stretch>
                <a:fillRect b="-1855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371809" y="2260972"/>
            <a:ext cx="13437363" cy="282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60"/>
              </a:lnSpc>
            </a:pPr>
            <a:r>
              <a:rPr lang="en-US" sz="1710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Thank you</a:t>
            </a:r>
            <a:endParaRPr lang="en-US" sz="1710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25754" y="4909527"/>
            <a:ext cx="7103289" cy="144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675"/>
              </a:lnSpc>
              <a:spcBef>
                <a:spcPct val="0"/>
              </a:spcBef>
            </a:pPr>
            <a:r>
              <a:rPr lang="en-US" sz="8845">
                <a:solidFill>
                  <a:srgbClr val="FFFFFF"/>
                </a:solidFill>
                <a:latin typeface="字由点字倔强黑" panose="00020600040101010101" charset="-122"/>
                <a:ea typeface="字由点字倔强黑" panose="00020600040101010101" charset="-122"/>
                <a:cs typeface="字由点字倔强黑" panose="00020600040101010101" charset="-122"/>
                <a:sym typeface="字由点字倔强黑" panose="00020600040101010101" charset="-122"/>
              </a:rPr>
              <a:t>感谢您的观看</a:t>
            </a:r>
            <a:endParaRPr lang="en-US" sz="8845">
              <a:solidFill>
                <a:srgbClr val="FFFFFF"/>
              </a:solidFill>
              <a:latin typeface="字由点字倔强黑" panose="00020600040101010101" charset="-122"/>
              <a:ea typeface="字由点字倔强黑" panose="00020600040101010101" charset="-122"/>
              <a:cs typeface="字由点字倔强黑" panose="00020600040101010101" charset="-122"/>
              <a:sym typeface="字由点字倔强黑" panose="00020600040101010101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25754" y="6397393"/>
            <a:ext cx="8172979" cy="65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10"/>
              </a:lnSpc>
              <a:spcBef>
                <a:spcPct val="0"/>
              </a:spcBef>
            </a:pPr>
            <a:r>
              <a:rPr lang="zh-CN" altLang="en-US" sz="3870" u="none" strike="noStrike" spc="3096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风旅集</a:t>
            </a:r>
            <a:r>
              <a:rPr lang="en-US" sz="3870" u="none" strike="noStrike" spc="3096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产品介绍</a:t>
            </a:r>
            <a:endParaRPr lang="en-US" sz="3870" u="none" strike="noStrike" spc="3096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6246696" y="9439444"/>
            <a:ext cx="202406" cy="2024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6589805" y="9439444"/>
            <a:ext cx="202406" cy="2024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6932914" y="9439444"/>
            <a:ext cx="202406" cy="20240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17276023" y="9439444"/>
            <a:ext cx="202406" cy="20240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1408933"/>
            <a:ext cx="18288000" cy="4708824"/>
            <a:chOff x="0" y="0"/>
            <a:chExt cx="37520360" cy="9660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20361" cy="9660866"/>
            </a:xfrm>
            <a:custGeom>
              <a:avLst/>
              <a:gdLst/>
              <a:ahLst/>
              <a:cxnLst/>
              <a:rect l="l" t="t" r="r" b="b"/>
              <a:pathLst>
                <a:path w="37520361" h="9660866">
                  <a:moveTo>
                    <a:pt x="0" y="0"/>
                  </a:moveTo>
                  <a:lnTo>
                    <a:pt x="37520361" y="0"/>
                  </a:lnTo>
                  <a:lnTo>
                    <a:pt x="37520361" y="9660866"/>
                  </a:lnTo>
                  <a:lnTo>
                    <a:pt x="0" y="9660866"/>
                  </a:lnTo>
                </a:path>
              </a:pathLst>
            </a:custGeom>
            <a:blipFill>
              <a:blip r:embed="rId1"/>
              <a:stretch>
                <a:fillRect t="-53412" b="-10558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6246696" y="9439444"/>
            <a:ext cx="202406" cy="20240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589805" y="9439444"/>
            <a:ext cx="202406" cy="2024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517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6932914" y="9439444"/>
            <a:ext cx="202406" cy="2024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7276023" y="9439444"/>
            <a:ext cx="202406" cy="20240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5174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6860707"/>
            <a:ext cx="5686661" cy="244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5"/>
              </a:lnSpc>
            </a:pPr>
            <a:r>
              <a:rPr lang="zh-CN" altLang="en-US" sz="8800" b="1">
                <a:solidFill>
                  <a:srgbClr val="262626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项目背景</a:t>
            </a:r>
            <a:endParaRPr lang="zh-CN" altLang="en-US" sz="8800" b="1">
              <a:solidFill>
                <a:srgbClr val="262626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  <a:p>
            <a:pPr algn="l">
              <a:lnSpc>
                <a:spcPts val="9515"/>
              </a:lnSpc>
            </a:pPr>
            <a:endParaRPr lang="zh-CN" altLang="en-US" sz="8800" b="1">
              <a:solidFill>
                <a:srgbClr val="262626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8050892"/>
            <a:ext cx="812880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65"/>
              </a:lnSpc>
              <a:spcBef>
                <a:spcPct val="0"/>
              </a:spcBef>
            </a:pPr>
            <a:r>
              <a:rPr lang="en-US" sz="7055" b="1">
                <a:solidFill>
                  <a:srgbClr val="105174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Project Background</a:t>
            </a:r>
            <a:endParaRPr lang="en-US" sz="7055" b="1">
              <a:solidFill>
                <a:srgbClr val="105174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72600" y="7581900"/>
            <a:ext cx="8128000" cy="68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90"/>
              </a:lnSpc>
            </a:pP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在数字经济迅猛发展的浪潮中，旅游行业正迎来一场深刻的变革。从线下跟团到线上自由行，从人工推荐到智能决策，用户对旅游服务的期待，正在从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能走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向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会懂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演进。</a:t>
            </a:r>
            <a:endParaRPr lang="zh-CN" altLang="en-US" sz="160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71462" y="2513582"/>
            <a:ext cx="5205765" cy="275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10"/>
              </a:lnSpc>
            </a:pPr>
            <a:r>
              <a:rPr lang="en-US" sz="1661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01</a:t>
            </a:r>
            <a:endParaRPr lang="en-US" sz="1661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AutoShape 15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>
            <p:custDataLst>
              <p:tags r:id="rId1"/>
            </p:custDataLst>
          </p:nvPr>
        </p:nvGrpSpPr>
        <p:grpSpPr>
          <a:xfrm rot="0">
            <a:off x="1453929" y="2936672"/>
            <a:ext cx="5018095" cy="6057426"/>
            <a:chOff x="0" y="0"/>
            <a:chExt cx="36255164" cy="43764216"/>
          </a:xfrm>
        </p:grpSpPr>
        <p:sp>
          <p:nvSpPr>
            <p:cNvPr id="17" name="Freeform 17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36255176" cy="43764203"/>
            </a:xfrm>
            <a:custGeom>
              <a:avLst/>
              <a:gdLst/>
              <a:ahLst/>
              <a:cxnLst/>
              <a:rect l="l" t="t" r="r" b="b"/>
              <a:pathLst>
                <a:path w="36255176" h="43764203">
                  <a:moveTo>
                    <a:pt x="0" y="0"/>
                  </a:moveTo>
                  <a:lnTo>
                    <a:pt x="36255176" y="0"/>
                  </a:lnTo>
                  <a:lnTo>
                    <a:pt x="36255176" y="43764203"/>
                  </a:lnTo>
                  <a:lnTo>
                    <a:pt x="0" y="43764203"/>
                  </a:lnTo>
                </a:path>
              </a:pathLst>
            </a:custGeom>
            <a:blipFill>
              <a:blip r:embed="rId3"/>
              <a:stretch>
                <a:fillRect l="-40336" r="-40336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" name="Group 18"/>
          <p:cNvGrpSpPr/>
          <p:nvPr>
            <p:custDataLst>
              <p:tags r:id="rId4"/>
            </p:custDataLst>
          </p:nvPr>
        </p:nvGrpSpPr>
        <p:grpSpPr>
          <a:xfrm rot="0">
            <a:off x="6655006" y="2936672"/>
            <a:ext cx="5018095" cy="6057426"/>
            <a:chOff x="0" y="0"/>
            <a:chExt cx="36255164" cy="43764216"/>
          </a:xfrm>
        </p:grpSpPr>
        <p:sp>
          <p:nvSpPr>
            <p:cNvPr id="19" name="Freeform 19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36255176" cy="43764203"/>
            </a:xfrm>
            <a:custGeom>
              <a:avLst/>
              <a:gdLst/>
              <a:ahLst/>
              <a:cxnLst/>
              <a:rect l="l" t="t" r="r" b="b"/>
              <a:pathLst>
                <a:path w="36255176" h="43764203">
                  <a:moveTo>
                    <a:pt x="0" y="0"/>
                  </a:moveTo>
                  <a:lnTo>
                    <a:pt x="36255176" y="0"/>
                  </a:lnTo>
                  <a:lnTo>
                    <a:pt x="36255176" y="43764203"/>
                  </a:lnTo>
                  <a:lnTo>
                    <a:pt x="0" y="43764203"/>
                  </a:lnTo>
                </a:path>
              </a:pathLst>
            </a:custGeom>
            <a:blipFill>
              <a:blip r:embed="rId6"/>
              <a:stretch>
                <a:fillRect l="-40533" r="-40533"/>
              </a:stretch>
            </a:blipFill>
          </p:spPr>
        </p:sp>
      </p:grpSp>
      <p:grpSp>
        <p:nvGrpSpPr>
          <p:cNvPr id="20" name="Group 20"/>
          <p:cNvGrpSpPr/>
          <p:nvPr>
            <p:custDataLst>
              <p:tags r:id="rId7"/>
            </p:custDataLst>
          </p:nvPr>
        </p:nvGrpSpPr>
        <p:grpSpPr>
          <a:xfrm rot="0">
            <a:off x="11854076" y="2936672"/>
            <a:ext cx="5018095" cy="6057426"/>
            <a:chOff x="0" y="0"/>
            <a:chExt cx="36255164" cy="43764216"/>
          </a:xfrm>
        </p:grpSpPr>
        <p:sp>
          <p:nvSpPr>
            <p:cNvPr id="21" name="Freeform 2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36255176" cy="43764203"/>
            </a:xfrm>
            <a:custGeom>
              <a:avLst/>
              <a:gdLst/>
              <a:ahLst/>
              <a:cxnLst/>
              <a:rect l="l" t="t" r="r" b="b"/>
              <a:pathLst>
                <a:path w="36255176" h="43764203">
                  <a:moveTo>
                    <a:pt x="0" y="0"/>
                  </a:moveTo>
                  <a:lnTo>
                    <a:pt x="36255176" y="0"/>
                  </a:lnTo>
                  <a:lnTo>
                    <a:pt x="36255176" y="43764203"/>
                  </a:lnTo>
                  <a:lnTo>
                    <a:pt x="0" y="43764203"/>
                  </a:lnTo>
                </a:path>
              </a:pathLst>
            </a:custGeom>
            <a:blipFill>
              <a:blip r:embed="rId9"/>
              <a:stretch>
                <a:fillRect l="-87956" r="-8795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453515" y="1324610"/>
            <a:ext cx="15434945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现实中，传统旅游平台普遍存在以下问题</a:t>
            </a:r>
            <a:r>
              <a:rPr lang="en-US" altLang="zh-CN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......</a:t>
            </a:r>
            <a:endParaRPr lang="en-US" altLang="zh-CN" sz="4400" b="1" u="none" strike="noStrike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32" name="Group 22"/>
          <p:cNvGrpSpPr/>
          <p:nvPr>
            <p:custDataLst>
              <p:tags r:id="rId10"/>
            </p:custDataLst>
          </p:nvPr>
        </p:nvGrpSpPr>
        <p:grpSpPr>
          <a:xfrm rot="0">
            <a:off x="1852930" y="3926840"/>
            <a:ext cx="4200525" cy="4200525"/>
            <a:chOff x="0" y="0"/>
            <a:chExt cx="1106393" cy="1395053"/>
          </a:xfrm>
        </p:grpSpPr>
        <p:sp>
          <p:nvSpPr>
            <p:cNvPr id="33" name="Freeform 23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106393" cy="1395053"/>
            </a:xfrm>
            <a:custGeom>
              <a:avLst/>
              <a:gdLst/>
              <a:ahLst/>
              <a:cxnLst/>
              <a:rect l="l" t="t" r="r" b="b"/>
              <a:pathLst>
                <a:path w="1106393" h="1395053">
                  <a:moveTo>
                    <a:pt x="0" y="0"/>
                  </a:moveTo>
                  <a:lnTo>
                    <a:pt x="1106393" y="0"/>
                  </a:lnTo>
                  <a:lnTo>
                    <a:pt x="1106393" y="1395053"/>
                  </a:lnTo>
                  <a:lnTo>
                    <a:pt x="0" y="1395053"/>
                  </a:lnTo>
                  <a:close/>
                </a:path>
              </a:pathLst>
            </a:custGeom>
            <a:solidFill>
              <a:srgbClr val="105174">
                <a:alpha val="69804"/>
              </a:srgbClr>
            </a:solidFill>
          </p:spPr>
        </p:sp>
        <p:sp>
          <p:nvSpPr>
            <p:cNvPr id="34" name="TextBox 24"/>
            <p:cNvSpPr txBox="1"/>
            <p:nvPr/>
          </p:nvSpPr>
          <p:spPr>
            <a:xfrm>
              <a:off x="0" y="-28575"/>
              <a:ext cx="1106393" cy="142362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35" name="TextBox 26"/>
          <p:cNvSpPr txBox="1"/>
          <p:nvPr>
            <p:custDataLst>
              <p:tags r:id="rId12"/>
            </p:custDataLst>
          </p:nvPr>
        </p:nvSpPr>
        <p:spPr>
          <a:xfrm>
            <a:off x="2151925" y="5792681"/>
            <a:ext cx="3513737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大多数平台仍基于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热度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+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分类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的粗放式推荐，难以理解用户的真实偏好与上下文意图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6" name="TextBox 27"/>
          <p:cNvSpPr txBox="1"/>
          <p:nvPr>
            <p:custDataLst>
              <p:tags r:id="rId13"/>
            </p:custDataLst>
          </p:nvPr>
        </p:nvSpPr>
        <p:spPr>
          <a:xfrm>
            <a:off x="2197522" y="4762807"/>
            <a:ext cx="342254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❌</a:t>
            </a:r>
            <a:r>
              <a:rPr lang="en-US" altLang="zh-CN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 </a:t>
            </a: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推荐机制单一</a:t>
            </a:r>
            <a:endParaRPr lang="zh-CN" altLang="en-US" sz="36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46" name="Group 22"/>
          <p:cNvGrpSpPr/>
          <p:nvPr>
            <p:custDataLst>
              <p:tags r:id="rId14"/>
            </p:custDataLst>
          </p:nvPr>
        </p:nvGrpSpPr>
        <p:grpSpPr>
          <a:xfrm rot="0">
            <a:off x="7007225" y="3926840"/>
            <a:ext cx="4200525" cy="4200525"/>
            <a:chOff x="0" y="0"/>
            <a:chExt cx="1106393" cy="1395053"/>
          </a:xfrm>
        </p:grpSpPr>
        <p:sp>
          <p:nvSpPr>
            <p:cNvPr id="47" name="Freeform 23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106393" cy="1395053"/>
            </a:xfrm>
            <a:custGeom>
              <a:avLst/>
              <a:gdLst/>
              <a:ahLst/>
              <a:cxnLst/>
              <a:rect l="l" t="t" r="r" b="b"/>
              <a:pathLst>
                <a:path w="1106393" h="1395053">
                  <a:moveTo>
                    <a:pt x="0" y="0"/>
                  </a:moveTo>
                  <a:lnTo>
                    <a:pt x="1106393" y="0"/>
                  </a:lnTo>
                  <a:lnTo>
                    <a:pt x="1106393" y="1395053"/>
                  </a:lnTo>
                  <a:lnTo>
                    <a:pt x="0" y="1395053"/>
                  </a:lnTo>
                  <a:close/>
                </a:path>
              </a:pathLst>
            </a:custGeom>
            <a:solidFill>
              <a:srgbClr val="105174">
                <a:alpha val="69804"/>
              </a:srgbClr>
            </a:solidFill>
          </p:spPr>
        </p:sp>
        <p:sp>
          <p:nvSpPr>
            <p:cNvPr id="48" name="TextBox 24"/>
            <p:cNvSpPr txBox="1"/>
            <p:nvPr/>
          </p:nvSpPr>
          <p:spPr>
            <a:xfrm>
              <a:off x="0" y="-28575"/>
              <a:ext cx="1106393" cy="142362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42" name="TextBox 26"/>
          <p:cNvSpPr txBox="1"/>
          <p:nvPr>
            <p:custDataLst>
              <p:tags r:id="rId16"/>
            </p:custDataLst>
          </p:nvPr>
        </p:nvSpPr>
        <p:spPr>
          <a:xfrm>
            <a:off x="7406550" y="5868881"/>
            <a:ext cx="3513737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缺乏用户之间的情感连接与经验分享，导致平台活跃度与复购率低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3" name="TextBox 27"/>
          <p:cNvSpPr txBox="1"/>
          <p:nvPr>
            <p:custDataLst>
              <p:tags r:id="rId17"/>
            </p:custDataLst>
          </p:nvPr>
        </p:nvSpPr>
        <p:spPr>
          <a:xfrm>
            <a:off x="7225665" y="4838700"/>
            <a:ext cx="3829050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❌</a:t>
            </a:r>
            <a:r>
              <a:rPr lang="en-US" altLang="zh-CN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  </a:t>
            </a: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社交功能薄弱</a:t>
            </a:r>
            <a:endParaRPr lang="zh-CN" altLang="en-US" sz="36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49" name="Group 22"/>
          <p:cNvGrpSpPr/>
          <p:nvPr>
            <p:custDataLst>
              <p:tags r:id="rId18"/>
            </p:custDataLst>
          </p:nvPr>
        </p:nvGrpSpPr>
        <p:grpSpPr>
          <a:xfrm rot="0">
            <a:off x="12268200" y="4012565"/>
            <a:ext cx="4200525" cy="4200525"/>
            <a:chOff x="0" y="0"/>
            <a:chExt cx="1106393" cy="1395053"/>
          </a:xfrm>
        </p:grpSpPr>
        <p:sp>
          <p:nvSpPr>
            <p:cNvPr id="50" name="Freeform 23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106393" cy="1395053"/>
            </a:xfrm>
            <a:custGeom>
              <a:avLst/>
              <a:gdLst/>
              <a:ahLst/>
              <a:cxnLst/>
              <a:rect l="l" t="t" r="r" b="b"/>
              <a:pathLst>
                <a:path w="1106393" h="1395053">
                  <a:moveTo>
                    <a:pt x="0" y="0"/>
                  </a:moveTo>
                  <a:lnTo>
                    <a:pt x="1106393" y="0"/>
                  </a:lnTo>
                  <a:lnTo>
                    <a:pt x="1106393" y="1395053"/>
                  </a:lnTo>
                  <a:lnTo>
                    <a:pt x="0" y="1395053"/>
                  </a:lnTo>
                  <a:close/>
                </a:path>
              </a:pathLst>
            </a:custGeom>
            <a:solidFill>
              <a:srgbClr val="105174">
                <a:alpha val="69804"/>
              </a:srgbClr>
            </a:solidFill>
          </p:spPr>
        </p:sp>
        <p:sp>
          <p:nvSpPr>
            <p:cNvPr id="51" name="TextBox 24"/>
            <p:cNvSpPr txBox="1"/>
            <p:nvPr/>
          </p:nvSpPr>
          <p:spPr>
            <a:xfrm>
              <a:off x="0" y="-28575"/>
              <a:ext cx="1106393" cy="142362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44" name="TextBox 26"/>
          <p:cNvSpPr txBox="1"/>
          <p:nvPr>
            <p:custDataLst>
              <p:tags r:id="rId20"/>
            </p:custDataLst>
          </p:nvPr>
        </p:nvSpPr>
        <p:spPr>
          <a:xfrm>
            <a:off x="12611645" y="5945081"/>
            <a:ext cx="3513737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游记、攻略、评论缺乏结构化组织，用户难以高效获取有价值的信息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5" name="TextBox 27"/>
          <p:cNvSpPr txBox="1"/>
          <p:nvPr>
            <p:custDataLst>
              <p:tags r:id="rId21"/>
            </p:custDataLst>
          </p:nvPr>
        </p:nvSpPr>
        <p:spPr>
          <a:xfrm>
            <a:off x="12499340" y="4914900"/>
            <a:ext cx="3759835" cy="112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❌</a:t>
            </a:r>
            <a:r>
              <a:rPr lang="en-US" altLang="zh-CN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 </a:t>
            </a: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内容碎片化严重</a:t>
            </a:r>
            <a:endParaRPr lang="zh-CN" altLang="en-US" sz="36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7"/>
          <p:cNvGrpSpPr/>
          <p:nvPr/>
        </p:nvGrpSpPr>
        <p:grpSpPr>
          <a:xfrm rot="0">
            <a:off x="13944602" y="2857500"/>
            <a:ext cx="4394835" cy="6129027"/>
            <a:chOff x="40497128" y="0"/>
            <a:chExt cx="41708403" cy="56418026"/>
          </a:xfrm>
        </p:grpSpPr>
        <p:sp>
          <p:nvSpPr>
            <p:cNvPr id="24" name="Freeform 18"/>
            <p:cNvSpPr/>
            <p:nvPr/>
          </p:nvSpPr>
          <p:spPr>
            <a:xfrm>
              <a:off x="40497128" y="0"/>
              <a:ext cx="41708403" cy="56418026"/>
            </a:xfrm>
            <a:custGeom>
              <a:avLst/>
              <a:gdLst/>
              <a:ahLst/>
              <a:cxnLst/>
              <a:rect l="l" t="t" r="r" b="b"/>
              <a:pathLst>
                <a:path w="41708403" h="56418026">
                  <a:moveTo>
                    <a:pt x="0" y="0"/>
                  </a:moveTo>
                  <a:lnTo>
                    <a:pt x="41708403" y="0"/>
                  </a:lnTo>
                  <a:lnTo>
                    <a:pt x="41708403" y="56418026"/>
                  </a:lnTo>
                  <a:lnTo>
                    <a:pt x="0" y="56418026"/>
                  </a:lnTo>
                </a:path>
              </a:pathLst>
            </a:custGeom>
            <a:blipFill>
              <a:blip r:embed="rId1"/>
              <a:stretch>
                <a:fillRect l="-73250" r="-73250"/>
              </a:stretch>
            </a:blipFill>
          </p:spPr>
        </p:sp>
      </p:grp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AutoShape 15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>
            <p:custDataLst>
              <p:tags r:id="rId2"/>
            </p:custDataLst>
          </p:nvPr>
        </p:nvGrpSpPr>
        <p:grpSpPr>
          <a:xfrm rot="0">
            <a:off x="6350" y="2936875"/>
            <a:ext cx="4279900" cy="6057265"/>
            <a:chOff x="0" y="0"/>
            <a:chExt cx="36255164" cy="43764216"/>
          </a:xfrm>
        </p:grpSpPr>
        <p:sp>
          <p:nvSpPr>
            <p:cNvPr id="17" name="Freeform 17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36255176" cy="43764203"/>
            </a:xfrm>
            <a:custGeom>
              <a:avLst/>
              <a:gdLst/>
              <a:ahLst/>
              <a:cxnLst/>
              <a:rect l="l" t="t" r="r" b="b"/>
              <a:pathLst>
                <a:path w="36255176" h="43764203">
                  <a:moveTo>
                    <a:pt x="0" y="0"/>
                  </a:moveTo>
                  <a:lnTo>
                    <a:pt x="36255176" y="0"/>
                  </a:lnTo>
                  <a:lnTo>
                    <a:pt x="36255176" y="43764203"/>
                  </a:lnTo>
                  <a:lnTo>
                    <a:pt x="0" y="43764203"/>
                  </a:lnTo>
                </a:path>
              </a:pathLst>
            </a:custGeom>
            <a:blipFill>
              <a:blip r:embed="rId4"/>
              <a:stretch>
                <a:fillRect l="-40336" r="-40336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" name="Group 18"/>
          <p:cNvGrpSpPr/>
          <p:nvPr>
            <p:custDataLst>
              <p:tags r:id="rId5"/>
            </p:custDataLst>
          </p:nvPr>
        </p:nvGrpSpPr>
        <p:grpSpPr>
          <a:xfrm rot="0">
            <a:off x="4578351" y="2936875"/>
            <a:ext cx="4378326" cy="6057263"/>
            <a:chOff x="41013830" y="0"/>
            <a:chExt cx="36255176" cy="43764203"/>
          </a:xfrm>
        </p:grpSpPr>
        <p:sp>
          <p:nvSpPr>
            <p:cNvPr id="19" name="Freeform 19"/>
            <p:cNvSpPr/>
            <p:nvPr>
              <p:custDataLst>
                <p:tags r:id="rId6"/>
              </p:custDataLst>
            </p:nvPr>
          </p:nvSpPr>
          <p:spPr>
            <a:xfrm>
              <a:off x="41013830" y="0"/>
              <a:ext cx="36255176" cy="43764203"/>
            </a:xfrm>
            <a:custGeom>
              <a:avLst/>
              <a:gdLst/>
              <a:ahLst/>
              <a:cxnLst/>
              <a:rect l="l" t="t" r="r" b="b"/>
              <a:pathLst>
                <a:path w="36255176" h="43764203">
                  <a:moveTo>
                    <a:pt x="0" y="0"/>
                  </a:moveTo>
                  <a:lnTo>
                    <a:pt x="36255176" y="0"/>
                  </a:lnTo>
                  <a:lnTo>
                    <a:pt x="36255176" y="43764203"/>
                  </a:lnTo>
                  <a:lnTo>
                    <a:pt x="0" y="43764203"/>
                  </a:lnTo>
                </a:path>
              </a:pathLst>
            </a:custGeom>
            <a:blipFill>
              <a:blip r:embed="rId7"/>
              <a:stretch>
                <a:fillRect l="-40533" r="-40533"/>
              </a:stretch>
            </a:blipFill>
          </p:spPr>
        </p:sp>
      </p:grpSp>
      <p:grpSp>
        <p:nvGrpSpPr>
          <p:cNvPr id="20" name="Group 20"/>
          <p:cNvGrpSpPr/>
          <p:nvPr>
            <p:custDataLst>
              <p:tags r:id="rId8"/>
            </p:custDataLst>
          </p:nvPr>
        </p:nvGrpSpPr>
        <p:grpSpPr>
          <a:xfrm rot="0">
            <a:off x="9220196" y="2933700"/>
            <a:ext cx="4394200" cy="6057265"/>
            <a:chOff x="8857051" y="527598"/>
            <a:chExt cx="36255176" cy="43764203"/>
          </a:xfrm>
        </p:grpSpPr>
        <p:sp>
          <p:nvSpPr>
            <p:cNvPr id="21" name="Freeform 21"/>
            <p:cNvSpPr/>
            <p:nvPr>
              <p:custDataLst>
                <p:tags r:id="rId9"/>
              </p:custDataLst>
            </p:nvPr>
          </p:nvSpPr>
          <p:spPr>
            <a:xfrm>
              <a:off x="8857051" y="527598"/>
              <a:ext cx="36255176" cy="43764203"/>
            </a:xfrm>
            <a:custGeom>
              <a:avLst/>
              <a:gdLst/>
              <a:ahLst/>
              <a:cxnLst/>
              <a:rect l="l" t="t" r="r" b="b"/>
              <a:pathLst>
                <a:path w="36255176" h="43764203">
                  <a:moveTo>
                    <a:pt x="0" y="0"/>
                  </a:moveTo>
                  <a:lnTo>
                    <a:pt x="36255176" y="0"/>
                  </a:lnTo>
                  <a:lnTo>
                    <a:pt x="36255176" y="43764203"/>
                  </a:lnTo>
                  <a:lnTo>
                    <a:pt x="0" y="43764203"/>
                  </a:lnTo>
                </a:path>
              </a:pathLst>
            </a:custGeom>
            <a:blipFill>
              <a:blip r:embed="rId10"/>
              <a:stretch>
                <a:fillRect l="-87956" r="-87956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1453515" y="1324610"/>
            <a:ext cx="15434945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60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平台用户角色与核心价值</a:t>
            </a:r>
            <a:endParaRPr lang="zh-CN" altLang="en-US" sz="6000" b="1" u="none" strike="noStrike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32" name="Group 22"/>
          <p:cNvGrpSpPr/>
          <p:nvPr>
            <p:custDataLst>
              <p:tags r:id="rId11"/>
            </p:custDataLst>
          </p:nvPr>
        </p:nvGrpSpPr>
        <p:grpSpPr>
          <a:xfrm rot="0">
            <a:off x="67945" y="3926840"/>
            <a:ext cx="18273395" cy="4200525"/>
            <a:chOff x="0" y="0"/>
            <a:chExt cx="1106393" cy="1395053"/>
          </a:xfrm>
        </p:grpSpPr>
        <p:sp>
          <p:nvSpPr>
            <p:cNvPr id="33" name="Freeform 23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106393" cy="1395053"/>
            </a:xfrm>
            <a:custGeom>
              <a:avLst/>
              <a:gdLst/>
              <a:ahLst/>
              <a:cxnLst/>
              <a:rect l="l" t="t" r="r" b="b"/>
              <a:pathLst>
                <a:path w="1106393" h="1395053">
                  <a:moveTo>
                    <a:pt x="0" y="0"/>
                  </a:moveTo>
                  <a:lnTo>
                    <a:pt x="1106393" y="0"/>
                  </a:lnTo>
                  <a:lnTo>
                    <a:pt x="1106393" y="1395053"/>
                  </a:lnTo>
                  <a:lnTo>
                    <a:pt x="0" y="1395053"/>
                  </a:lnTo>
                  <a:close/>
                </a:path>
              </a:pathLst>
            </a:custGeom>
            <a:solidFill>
              <a:srgbClr val="105174">
                <a:alpha val="69804"/>
              </a:srgbClr>
            </a:solidFill>
          </p:spPr>
        </p:sp>
        <p:sp>
          <p:nvSpPr>
            <p:cNvPr id="34" name="TextBox 24"/>
            <p:cNvSpPr txBox="1"/>
            <p:nvPr/>
          </p:nvSpPr>
          <p:spPr>
            <a:xfrm>
              <a:off x="0" y="-28575"/>
              <a:ext cx="1106393" cy="142362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35" name="TextBox 26"/>
          <p:cNvSpPr txBox="1"/>
          <p:nvPr>
            <p:custDataLst>
              <p:tags r:id="rId13"/>
            </p:custDataLst>
          </p:nvPr>
        </p:nvSpPr>
        <p:spPr>
          <a:xfrm>
            <a:off x="434250" y="5600911"/>
            <a:ext cx="3513737" cy="18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无缝探索，激发兴趣</a:t>
            </a:r>
            <a:endParaRPr lang="zh-CN" altLang="en-US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无需注册即可浏览热门产品与游记，通过关键词与标签搜索快速发现感兴趣内容，深入了解行程与团期，提升转化率。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6" name="TextBox 27"/>
          <p:cNvSpPr txBox="1"/>
          <p:nvPr>
            <p:custDataLst>
              <p:tags r:id="rId14"/>
            </p:custDataLst>
          </p:nvPr>
        </p:nvSpPr>
        <p:spPr>
          <a:xfrm>
            <a:off x="445557" y="4458007"/>
            <a:ext cx="342254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🚶</a:t>
            </a:r>
            <a:r>
              <a:rPr lang="en-US" altLang="zh-CN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 </a:t>
            </a: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游客</a:t>
            </a:r>
            <a:endParaRPr lang="en-US" altLang="zh-CN" sz="36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6" name="TextBox 26"/>
          <p:cNvSpPr txBox="1"/>
          <p:nvPr>
            <p:custDataLst>
              <p:tags r:id="rId15"/>
            </p:custDataLst>
          </p:nvPr>
        </p:nvSpPr>
        <p:spPr>
          <a:xfrm>
            <a:off x="5017680" y="5600911"/>
            <a:ext cx="3513737" cy="18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智能驱动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，一站式旅程体验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个性化推荐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+ 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智能问答助力发现；全流程下单与评价；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辅助创作游记；通知中心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&amp; 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举报机制保障社区参与。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7" name="TextBox 27"/>
          <p:cNvSpPr txBox="1"/>
          <p:nvPr>
            <p:custDataLst>
              <p:tags r:id="rId16"/>
            </p:custDataLst>
          </p:nvPr>
        </p:nvSpPr>
        <p:spPr>
          <a:xfrm>
            <a:off x="5028987" y="4458007"/>
            <a:ext cx="342254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👤</a:t>
            </a:r>
            <a:r>
              <a:rPr lang="en-US" altLang="zh-CN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 </a:t>
            </a: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注册用户</a:t>
            </a:r>
            <a:r>
              <a:rPr lang="en-US" altLang="zh-CN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 </a:t>
            </a:r>
            <a:endParaRPr lang="en-US" altLang="zh-CN" sz="36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37" name="TextBox 26"/>
          <p:cNvSpPr txBox="1"/>
          <p:nvPr>
            <p:custDataLst>
              <p:tags r:id="rId17"/>
            </p:custDataLst>
          </p:nvPr>
        </p:nvSpPr>
        <p:spPr>
          <a:xfrm>
            <a:off x="9728110" y="5677111"/>
            <a:ext cx="3513737" cy="18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高效运营，智能增收</a:t>
            </a:r>
            <a:endParaRPr lang="zh-CN" altLang="en-US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辅助内容发布、团期管理灵活、订单与客户透明可追踪、系统自动规避风险，配合数据面板实现业务增长闭环。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8" name="TextBox 27"/>
          <p:cNvSpPr txBox="1"/>
          <p:nvPr>
            <p:custDataLst>
              <p:tags r:id="rId18"/>
            </p:custDataLst>
          </p:nvPr>
        </p:nvSpPr>
        <p:spPr>
          <a:xfrm>
            <a:off x="9739417" y="4534207"/>
            <a:ext cx="342254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🛍</a:t>
            </a:r>
            <a:r>
              <a:rPr lang="en-US" altLang="zh-CN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 </a:t>
            </a: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商家</a:t>
            </a:r>
            <a:endParaRPr lang="zh-CN" altLang="en-US" sz="36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39" name="TextBox 26"/>
          <p:cNvSpPr txBox="1"/>
          <p:nvPr>
            <p:custDataLst>
              <p:tags r:id="rId19"/>
            </p:custDataLst>
          </p:nvPr>
        </p:nvSpPr>
        <p:spPr>
          <a:xfrm>
            <a:off x="14438540" y="5600911"/>
            <a:ext cx="3513737" cy="183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55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全景掌控，保障生态</a:t>
            </a:r>
            <a:endParaRPr lang="zh-CN" altLang="en-US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商家与内容审核、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内容风控、举报处理闭环、平台标签调控与数据洞察，全方位保障平台健康与发展。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" name="TextBox 27"/>
          <p:cNvSpPr txBox="1"/>
          <p:nvPr>
            <p:custDataLst>
              <p:tags r:id="rId20"/>
            </p:custDataLst>
          </p:nvPr>
        </p:nvSpPr>
        <p:spPr>
          <a:xfrm>
            <a:off x="14449847" y="4458007"/>
            <a:ext cx="3422542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🛡</a:t>
            </a:r>
            <a:r>
              <a:rPr lang="en-US" altLang="zh-CN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 </a:t>
            </a:r>
            <a:r>
              <a:rPr lang="zh-CN" altLang="en-US" sz="36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管理员</a:t>
            </a:r>
            <a:endParaRPr lang="zh-CN" altLang="en-US" sz="36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524000" y="1257300"/>
            <a:ext cx="15281910" cy="135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zh-CN" altLang="en-US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在这样的背景下，我们意识到，旅游不应只是</a:t>
            </a:r>
            <a:r>
              <a:rPr lang="en-US" altLang="zh-CN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“</a:t>
            </a:r>
            <a:r>
              <a:rPr lang="zh-CN" altLang="en-US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出行工具</a:t>
            </a:r>
            <a:r>
              <a:rPr lang="en-US" altLang="zh-CN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”</a:t>
            </a:r>
            <a:r>
              <a:rPr lang="zh-CN" altLang="en-US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，而是一次次值得被记录、被理解、被共鸣的</a:t>
            </a:r>
            <a:r>
              <a:rPr lang="en-US" altLang="zh-CN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“</a:t>
            </a:r>
            <a:r>
              <a:rPr lang="zh-CN" altLang="en-US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生命体验</a:t>
            </a:r>
            <a:r>
              <a:rPr lang="en-US" altLang="zh-CN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”</a:t>
            </a:r>
            <a:r>
              <a:rPr lang="zh-CN" altLang="en-US" sz="4400" b="1" u="none" strike="noStrike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。</a:t>
            </a:r>
            <a:endParaRPr lang="zh-CN" altLang="en-US" sz="4400" b="1" u="none" strike="noStrike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0" y="3716947"/>
            <a:ext cx="18656935" cy="4772662"/>
            <a:chOff x="0" y="-28599"/>
            <a:chExt cx="4913761" cy="12569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1228343"/>
            </a:xfrm>
            <a:custGeom>
              <a:avLst/>
              <a:gdLst/>
              <a:ahLst/>
              <a:cxnLst/>
              <a:rect l="l" t="t" r="r" b="b"/>
              <a:pathLst>
                <a:path w="4816592" h="1228343">
                  <a:moveTo>
                    <a:pt x="0" y="0"/>
                  </a:moveTo>
                  <a:lnTo>
                    <a:pt x="4816592" y="0"/>
                  </a:lnTo>
                  <a:lnTo>
                    <a:pt x="4816592" y="1228343"/>
                  </a:lnTo>
                  <a:lnTo>
                    <a:pt x="0" y="1228343"/>
                  </a:ln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99"/>
              <a:ext cx="4913761" cy="1256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691880" y="4000500"/>
            <a:ext cx="8658860" cy="112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zh-CN" altLang="en-US" sz="40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项目目标：</a:t>
            </a:r>
            <a:endParaRPr lang="zh-CN" altLang="en-US" sz="40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  <a:p>
            <a:pPr marL="0" lvl="0" indent="0" algn="l">
              <a:lnSpc>
                <a:spcPts val="4370"/>
              </a:lnSpc>
              <a:spcBef>
                <a:spcPct val="0"/>
              </a:spcBef>
            </a:pPr>
            <a:r>
              <a:rPr lang="zh-CN" altLang="en-US" sz="40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让技术理解旅行，让平台连接人心</a:t>
            </a:r>
            <a:endParaRPr lang="zh-CN" altLang="en-US" sz="40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05850" y="5524500"/>
            <a:ext cx="9245600" cy="256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55"/>
              </a:lnSpc>
            </a:pP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BreezeTribe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项目的愿景，是打造一个融合智能推荐、内容社交、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AI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问答为一体的现代化旅游社交平台，在数字化架构下重构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旅行与人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的关系。</a:t>
            </a:r>
            <a:endParaRPr lang="en-US" altLang="zh-CN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我们将平台定义为：</a:t>
            </a:r>
            <a:endParaRPr lang="zh-CN" altLang="en-US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endParaRPr lang="en-US" altLang="zh-CN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一位懂你所想的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智能向导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			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基于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与算法的个性化推荐</a:t>
            </a:r>
            <a:endParaRPr lang="zh-CN" altLang="en-US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一片记录故事的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共享栖息地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		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游记内容创作与分享</a:t>
            </a:r>
            <a:endParaRPr lang="zh-CN" altLang="en-US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just">
              <a:lnSpc>
                <a:spcPts val="2855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一种连接人与人的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“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情感共鸣场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”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。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		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畅所欲言，社交互动</a:t>
            </a:r>
            <a:endParaRPr lang="zh-CN" altLang="en-US" sz="2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1" name="Group 21"/>
          <p:cNvGrpSpPr/>
          <p:nvPr/>
        </p:nvGrpSpPr>
        <p:grpSpPr>
          <a:xfrm rot="0">
            <a:off x="1291169" y="3289113"/>
            <a:ext cx="2945767" cy="2809398"/>
            <a:chOff x="0" y="0"/>
            <a:chExt cx="30525278" cy="2911215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525293" cy="29112152"/>
            </a:xfrm>
            <a:custGeom>
              <a:avLst/>
              <a:gdLst/>
              <a:ahLst/>
              <a:cxnLst/>
              <a:rect l="l" t="t" r="r" b="b"/>
              <a:pathLst>
                <a:path w="30525293" h="29112152">
                  <a:moveTo>
                    <a:pt x="0" y="0"/>
                  </a:moveTo>
                  <a:lnTo>
                    <a:pt x="30525293" y="0"/>
                  </a:lnTo>
                  <a:lnTo>
                    <a:pt x="30525293" y="29112152"/>
                  </a:lnTo>
                  <a:lnTo>
                    <a:pt x="0" y="29112152"/>
                  </a:lnTo>
                </a:path>
              </a:pathLst>
            </a:custGeom>
            <a:blipFill>
              <a:blip r:embed="rId1"/>
              <a:stretch>
                <a:fillRect l="-21505" r="-21505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0">
            <a:off x="4350853" y="3289113"/>
            <a:ext cx="2945767" cy="2809398"/>
            <a:chOff x="0" y="0"/>
            <a:chExt cx="30525278" cy="291121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25293" cy="29112152"/>
            </a:xfrm>
            <a:custGeom>
              <a:avLst/>
              <a:gdLst/>
              <a:ahLst/>
              <a:cxnLst/>
              <a:rect l="l" t="t" r="r" b="b"/>
              <a:pathLst>
                <a:path w="30525293" h="29112152">
                  <a:moveTo>
                    <a:pt x="0" y="0"/>
                  </a:moveTo>
                  <a:lnTo>
                    <a:pt x="30525293" y="0"/>
                  </a:lnTo>
                  <a:lnTo>
                    <a:pt x="30525293" y="29112152"/>
                  </a:lnTo>
                  <a:lnTo>
                    <a:pt x="0" y="29112152"/>
                  </a:lnTo>
                </a:path>
              </a:pathLst>
            </a:custGeom>
            <a:blipFill>
              <a:blip r:embed="rId2"/>
              <a:stretch>
                <a:fillRect l="-20907" r="-20907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 rot="0">
            <a:off x="1291169" y="6216422"/>
            <a:ext cx="2945767" cy="2809398"/>
            <a:chOff x="0" y="0"/>
            <a:chExt cx="30525278" cy="2911215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0525293" cy="29112152"/>
            </a:xfrm>
            <a:custGeom>
              <a:avLst/>
              <a:gdLst/>
              <a:ahLst/>
              <a:cxnLst/>
              <a:rect l="l" t="t" r="r" b="b"/>
              <a:pathLst>
                <a:path w="30525293" h="29112152">
                  <a:moveTo>
                    <a:pt x="0" y="0"/>
                  </a:moveTo>
                  <a:lnTo>
                    <a:pt x="30525293" y="0"/>
                  </a:lnTo>
                  <a:lnTo>
                    <a:pt x="30525293" y="29112152"/>
                  </a:lnTo>
                  <a:lnTo>
                    <a:pt x="0" y="29112152"/>
                  </a:lnTo>
                </a:path>
              </a:pathLst>
            </a:custGeom>
            <a:blipFill>
              <a:blip r:embed="rId3"/>
              <a:stretch>
                <a:fillRect l="-21572" r="-21572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4350853" y="6216422"/>
            <a:ext cx="2945767" cy="2809398"/>
            <a:chOff x="0" y="0"/>
            <a:chExt cx="30525278" cy="291121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525293" cy="29112152"/>
            </a:xfrm>
            <a:custGeom>
              <a:avLst/>
              <a:gdLst/>
              <a:ahLst/>
              <a:cxnLst/>
              <a:rect l="l" t="t" r="r" b="b"/>
              <a:pathLst>
                <a:path w="30525293" h="29112152">
                  <a:moveTo>
                    <a:pt x="0" y="0"/>
                  </a:moveTo>
                  <a:lnTo>
                    <a:pt x="30525293" y="0"/>
                  </a:lnTo>
                  <a:lnTo>
                    <a:pt x="30525293" y="29112152"/>
                  </a:lnTo>
                  <a:lnTo>
                    <a:pt x="0" y="29112152"/>
                  </a:lnTo>
                </a:path>
              </a:pathLst>
            </a:custGeom>
            <a:blipFill>
              <a:blip r:embed="rId4"/>
              <a:stretch>
                <a:fillRect t="-1196" b="-29871"/>
              </a:stretch>
            </a:blipFill>
          </p:spPr>
        </p:sp>
      </p:grpSp>
      <p:sp>
        <p:nvSpPr>
          <p:cNvPr id="29" name="AutoShape 29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1408933"/>
            <a:ext cx="18288000" cy="4708824"/>
            <a:chOff x="0" y="0"/>
            <a:chExt cx="37520360" cy="96608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520361" cy="9660866"/>
            </a:xfrm>
            <a:custGeom>
              <a:avLst/>
              <a:gdLst/>
              <a:ahLst/>
              <a:cxnLst/>
              <a:rect l="l" t="t" r="r" b="b"/>
              <a:pathLst>
                <a:path w="37520361" h="9660866">
                  <a:moveTo>
                    <a:pt x="0" y="0"/>
                  </a:moveTo>
                  <a:lnTo>
                    <a:pt x="37520361" y="0"/>
                  </a:lnTo>
                  <a:lnTo>
                    <a:pt x="37520361" y="9660866"/>
                  </a:lnTo>
                  <a:lnTo>
                    <a:pt x="0" y="9660866"/>
                  </a:lnTo>
                </a:path>
              </a:pathLst>
            </a:custGeom>
            <a:blipFill>
              <a:blip r:embed="rId1"/>
              <a:stretch>
                <a:fillRect t="-53412" b="-10558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6246696" y="9439444"/>
            <a:ext cx="202406" cy="20240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16589805" y="9439444"/>
            <a:ext cx="202406" cy="20240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5174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6932914" y="9439444"/>
            <a:ext cx="202406" cy="2024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517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17276023" y="9439444"/>
            <a:ext cx="202406" cy="20240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05174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6860707"/>
            <a:ext cx="5686661" cy="1219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5"/>
              </a:lnSpc>
            </a:pPr>
            <a:r>
              <a:rPr lang="zh-CN" altLang="en-US" sz="8800" b="1">
                <a:solidFill>
                  <a:srgbClr val="262626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功能特色</a:t>
            </a:r>
            <a:endParaRPr lang="zh-CN" altLang="en-US" sz="8800" b="1">
              <a:solidFill>
                <a:srgbClr val="262626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8051165"/>
            <a:ext cx="8603615" cy="1085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465"/>
              </a:lnSpc>
              <a:spcBef>
                <a:spcPct val="0"/>
              </a:spcBef>
            </a:pPr>
            <a:r>
              <a:rPr lang="en-US" altLang="zh-CN" sz="7055" b="1">
                <a:solidFill>
                  <a:srgbClr val="105174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Feature Highlights </a:t>
            </a:r>
            <a:endParaRPr lang="en-US" altLang="zh-CN" sz="7055" b="1">
              <a:solidFill>
                <a:srgbClr val="105174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517090" y="7575411"/>
            <a:ext cx="6961339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90"/>
              </a:lnSpc>
            </a:pPr>
            <a:r>
              <a:rPr lang="zh-CN" altLang="en-US" sz="160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精心设计以实现流畅的用户体验，系统提供直观的交互方式、智能辅助服务以及面向多样化旅行需求的实时响应能力</a:t>
            </a:r>
            <a:endParaRPr lang="zh-CN" altLang="en-US" sz="160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71462" y="2513582"/>
            <a:ext cx="5205765" cy="275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10"/>
              </a:lnSpc>
            </a:pPr>
            <a:r>
              <a:rPr lang="en-US" sz="16615" b="1">
                <a:solidFill>
                  <a:srgbClr val="FFFFFF"/>
                </a:solidFill>
                <a:latin typeface="Akzidenz-Grotesk Bold" panose="02000803050000020004"/>
                <a:ea typeface="Akzidenz-Grotesk Bold" panose="02000803050000020004"/>
                <a:cs typeface="Akzidenz-Grotesk Bold" panose="02000803050000020004"/>
                <a:sym typeface="Akzidenz-Grotesk Bold" panose="02000803050000020004"/>
              </a:rPr>
              <a:t>02</a:t>
            </a:r>
            <a:endParaRPr lang="en-US" sz="16615" b="1">
              <a:solidFill>
                <a:srgbClr val="FFFFFF"/>
              </a:solidFill>
              <a:latin typeface="Akzidenz-Grotesk Bold" panose="02000803050000020004"/>
              <a:ea typeface="Akzidenz-Grotesk Bold" panose="02000803050000020004"/>
              <a:cs typeface="Akzidenz-Grotesk Bold" panose="02000803050000020004"/>
              <a:sym typeface="Akzidenz-Grotesk Bold" panose="0200080305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>
            <p:custDataLst>
              <p:tags r:id="rId1"/>
            </p:custDataLst>
          </p:nvPr>
        </p:nvGrpSpPr>
        <p:grpSpPr>
          <a:xfrm rot="0">
            <a:off x="12369165" y="2095500"/>
            <a:ext cx="5833110" cy="7645400"/>
            <a:chOff x="0" y="0"/>
            <a:chExt cx="30525278" cy="29112159"/>
          </a:xfrm>
        </p:grpSpPr>
        <p:sp>
          <p:nvSpPr>
            <p:cNvPr id="26" name="Freeform 26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30525293" cy="29112152"/>
            </a:xfrm>
            <a:custGeom>
              <a:avLst/>
              <a:gdLst/>
              <a:ahLst/>
              <a:cxnLst/>
              <a:rect l="l" t="t" r="r" b="b"/>
              <a:pathLst>
                <a:path w="30525293" h="29112152">
                  <a:moveTo>
                    <a:pt x="0" y="0"/>
                  </a:moveTo>
                  <a:lnTo>
                    <a:pt x="30525293" y="0"/>
                  </a:lnTo>
                  <a:lnTo>
                    <a:pt x="30525293" y="29112152"/>
                  </a:lnTo>
                  <a:lnTo>
                    <a:pt x="0" y="29112152"/>
                  </a:lnTo>
                </a:path>
              </a:pathLst>
            </a:custGeom>
            <a:blipFill>
              <a:blip r:embed="rId3"/>
              <a:stretch>
                <a:fillRect l="-21572" r="-21572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sp>
        <p:nvSpPr>
          <p:cNvPr id="24" name="Freeform 24"/>
          <p:cNvSpPr/>
          <p:nvPr>
            <p:custDataLst>
              <p:tags r:id="rId4"/>
            </p:custDataLst>
          </p:nvPr>
        </p:nvSpPr>
        <p:spPr>
          <a:xfrm>
            <a:off x="6248400" y="2095500"/>
            <a:ext cx="5892800" cy="7646035"/>
          </a:xfrm>
          <a:custGeom>
            <a:avLst/>
            <a:gdLst/>
            <a:ahLst/>
            <a:cxnLst/>
            <a:rect l="l" t="t" r="r" b="b"/>
            <a:pathLst>
              <a:path w="30525293" h="29112152">
                <a:moveTo>
                  <a:pt x="0" y="0"/>
                </a:moveTo>
                <a:lnTo>
                  <a:pt x="30525293" y="0"/>
                </a:lnTo>
                <a:lnTo>
                  <a:pt x="30525293" y="29112152"/>
                </a:lnTo>
                <a:lnTo>
                  <a:pt x="0" y="29112152"/>
                </a:lnTo>
              </a:path>
            </a:pathLst>
          </a:custGeom>
          <a:blipFill>
            <a:blip r:embed="rId5"/>
            <a:stretch>
              <a:fillRect l="-20907" r="-20907"/>
            </a:stretch>
          </a:blipFill>
        </p:spPr>
        <p:txBody>
          <a:bodyPr/>
          <a:p>
            <a:endParaRPr lang="zh-CN" altLang="en-US"/>
          </a:p>
        </p:txBody>
      </p: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838310" y="1181328"/>
            <a:ext cx="4628929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6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产品介绍</a:t>
            </a:r>
            <a:endParaRPr lang="en-US" sz="60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40" name="Group 21"/>
          <p:cNvGrpSpPr/>
          <p:nvPr>
            <p:custDataLst>
              <p:tags r:id="rId6"/>
            </p:custDataLst>
          </p:nvPr>
        </p:nvGrpSpPr>
        <p:grpSpPr>
          <a:xfrm rot="0">
            <a:off x="128270" y="2095500"/>
            <a:ext cx="5892165" cy="7646670"/>
            <a:chOff x="0" y="0"/>
            <a:chExt cx="30525278" cy="29112159"/>
          </a:xfrm>
        </p:grpSpPr>
        <p:sp>
          <p:nvSpPr>
            <p:cNvPr id="41" name="Freeform 22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30525293" cy="29112152"/>
            </a:xfrm>
            <a:custGeom>
              <a:avLst/>
              <a:gdLst/>
              <a:ahLst/>
              <a:cxnLst/>
              <a:rect l="l" t="t" r="r" b="b"/>
              <a:pathLst>
                <a:path w="30525293" h="29112152">
                  <a:moveTo>
                    <a:pt x="0" y="0"/>
                  </a:moveTo>
                  <a:lnTo>
                    <a:pt x="30525293" y="0"/>
                  </a:lnTo>
                  <a:lnTo>
                    <a:pt x="30525293" y="29112152"/>
                  </a:lnTo>
                  <a:lnTo>
                    <a:pt x="0" y="29112152"/>
                  </a:lnTo>
                </a:path>
              </a:pathLst>
            </a:custGeom>
            <a:blipFill>
              <a:blip r:embed="rId8"/>
              <a:stretch>
                <a:fillRect l="-21505" r="-21505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2" name="Group 22"/>
          <p:cNvGrpSpPr/>
          <p:nvPr>
            <p:custDataLst>
              <p:tags r:id="rId9"/>
            </p:custDataLst>
          </p:nvPr>
        </p:nvGrpSpPr>
        <p:grpSpPr>
          <a:xfrm rot="0">
            <a:off x="817245" y="2954655"/>
            <a:ext cx="4591050" cy="5861685"/>
            <a:chOff x="0" y="0"/>
            <a:chExt cx="1106393" cy="1395053"/>
          </a:xfrm>
        </p:grpSpPr>
        <p:sp>
          <p:nvSpPr>
            <p:cNvPr id="43" name="Freeform 23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106393" cy="1395053"/>
            </a:xfrm>
            <a:custGeom>
              <a:avLst/>
              <a:gdLst/>
              <a:ahLst/>
              <a:cxnLst/>
              <a:rect l="l" t="t" r="r" b="b"/>
              <a:pathLst>
                <a:path w="1106393" h="1395053">
                  <a:moveTo>
                    <a:pt x="0" y="0"/>
                  </a:moveTo>
                  <a:lnTo>
                    <a:pt x="1106393" y="0"/>
                  </a:lnTo>
                  <a:lnTo>
                    <a:pt x="1106393" y="1395053"/>
                  </a:lnTo>
                  <a:lnTo>
                    <a:pt x="0" y="1395053"/>
                  </a:lnTo>
                  <a:close/>
                </a:path>
              </a:pathLst>
            </a:custGeom>
            <a:solidFill>
              <a:srgbClr val="105174">
                <a:alpha val="69804"/>
              </a:srgbClr>
            </a:solidFill>
          </p:spPr>
        </p:sp>
        <p:sp>
          <p:nvSpPr>
            <p:cNvPr id="44" name="TextBox 24"/>
            <p:cNvSpPr txBox="1"/>
            <p:nvPr/>
          </p:nvSpPr>
          <p:spPr>
            <a:xfrm>
              <a:off x="0" y="-28575"/>
              <a:ext cx="1106393" cy="142362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45" name="TextBox 26"/>
          <p:cNvSpPr txBox="1"/>
          <p:nvPr>
            <p:custDataLst>
              <p:tags r:id="rId11"/>
            </p:custDataLst>
          </p:nvPr>
        </p:nvSpPr>
        <p:spPr>
          <a:xfrm>
            <a:off x="900430" y="4344035"/>
            <a:ext cx="4429125" cy="37122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用户端：</a:t>
            </a:r>
            <a:b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提供从内容发现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→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预订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→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评价的完整旅行闭环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endParaRPr lang="en-US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商家端：</a:t>
            </a:r>
            <a:b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支持产品管理、团期设置、订单追踪、数据统计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endParaRPr lang="en-US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管理端：</a:t>
            </a:r>
            <a:b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集内容审核、商户审批、系统监控于一体，实现平台治理自动化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6" name="TextBox 27"/>
          <p:cNvSpPr txBox="1"/>
          <p:nvPr>
            <p:custDataLst>
              <p:tags r:id="rId12"/>
            </p:custDataLst>
          </p:nvPr>
        </p:nvSpPr>
        <p:spPr>
          <a:xfrm>
            <a:off x="768985" y="3429635"/>
            <a:ext cx="4594860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40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多角色协同平台设计</a:t>
            </a:r>
            <a:endParaRPr lang="zh-CN" altLang="en-US" sz="40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49" name="Group 22"/>
          <p:cNvGrpSpPr/>
          <p:nvPr>
            <p:custDataLst>
              <p:tags r:id="rId13"/>
            </p:custDataLst>
          </p:nvPr>
        </p:nvGrpSpPr>
        <p:grpSpPr>
          <a:xfrm rot="0">
            <a:off x="6937375" y="2954655"/>
            <a:ext cx="4591050" cy="5861685"/>
            <a:chOff x="0" y="0"/>
            <a:chExt cx="1106393" cy="1395053"/>
          </a:xfrm>
        </p:grpSpPr>
        <p:sp>
          <p:nvSpPr>
            <p:cNvPr id="50" name="Freeform 23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106393" cy="1395053"/>
            </a:xfrm>
            <a:custGeom>
              <a:avLst/>
              <a:gdLst/>
              <a:ahLst/>
              <a:cxnLst/>
              <a:rect l="l" t="t" r="r" b="b"/>
              <a:pathLst>
                <a:path w="1106393" h="1395053">
                  <a:moveTo>
                    <a:pt x="0" y="0"/>
                  </a:moveTo>
                  <a:lnTo>
                    <a:pt x="1106393" y="0"/>
                  </a:lnTo>
                  <a:lnTo>
                    <a:pt x="1106393" y="1395053"/>
                  </a:lnTo>
                  <a:lnTo>
                    <a:pt x="0" y="1395053"/>
                  </a:lnTo>
                  <a:close/>
                </a:path>
              </a:pathLst>
            </a:custGeom>
            <a:solidFill>
              <a:srgbClr val="105174">
                <a:alpha val="69804"/>
              </a:srgbClr>
            </a:solidFill>
          </p:spPr>
        </p:sp>
        <p:sp>
          <p:nvSpPr>
            <p:cNvPr id="51" name="TextBox 24"/>
            <p:cNvSpPr txBox="1"/>
            <p:nvPr/>
          </p:nvSpPr>
          <p:spPr>
            <a:xfrm>
              <a:off x="0" y="-28575"/>
              <a:ext cx="1106393" cy="142362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52" name="TextBox 26"/>
          <p:cNvSpPr txBox="1"/>
          <p:nvPr>
            <p:custDataLst>
              <p:tags r:id="rId15"/>
            </p:custDataLst>
          </p:nvPr>
        </p:nvSpPr>
        <p:spPr>
          <a:xfrm>
            <a:off x="7020560" y="4344035"/>
            <a:ext cx="4429125" cy="37122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游记与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足迹：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支持发布旅行游记，记录旅程，构建个性化旅游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地图，展示独特的旅行足迹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endParaRPr lang="en-US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评论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互动：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实现评论与回复，点赞与举报功能，激发社区活跃度，促进用户深度交流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交友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聊天：</a:t>
            </a:r>
            <a:b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内置好友关系管理和实时消息系统，打造轻松愉快的旅游社交氛围。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3" name="TextBox 27"/>
          <p:cNvSpPr txBox="1"/>
          <p:nvPr>
            <p:custDataLst>
              <p:tags r:id="rId16"/>
            </p:custDataLst>
          </p:nvPr>
        </p:nvSpPr>
        <p:spPr>
          <a:xfrm>
            <a:off x="6864350" y="3429635"/>
            <a:ext cx="466915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zh-CN" altLang="en-US" sz="40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多功能模块丰富体验</a:t>
            </a:r>
            <a:endParaRPr lang="zh-CN" altLang="en-US" sz="40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grpSp>
        <p:nvGrpSpPr>
          <p:cNvPr id="56" name="Group 22"/>
          <p:cNvGrpSpPr/>
          <p:nvPr>
            <p:custDataLst>
              <p:tags r:id="rId17"/>
            </p:custDataLst>
          </p:nvPr>
        </p:nvGrpSpPr>
        <p:grpSpPr>
          <a:xfrm rot="0">
            <a:off x="13033375" y="2954655"/>
            <a:ext cx="4591050" cy="5861685"/>
            <a:chOff x="0" y="0"/>
            <a:chExt cx="1106393" cy="1395053"/>
          </a:xfrm>
        </p:grpSpPr>
        <p:sp>
          <p:nvSpPr>
            <p:cNvPr id="57" name="Freeform 23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106393" cy="1395053"/>
            </a:xfrm>
            <a:custGeom>
              <a:avLst/>
              <a:gdLst/>
              <a:ahLst/>
              <a:cxnLst/>
              <a:rect l="l" t="t" r="r" b="b"/>
              <a:pathLst>
                <a:path w="1106393" h="1395053">
                  <a:moveTo>
                    <a:pt x="0" y="0"/>
                  </a:moveTo>
                  <a:lnTo>
                    <a:pt x="1106393" y="0"/>
                  </a:lnTo>
                  <a:lnTo>
                    <a:pt x="1106393" y="1395053"/>
                  </a:lnTo>
                  <a:lnTo>
                    <a:pt x="0" y="1395053"/>
                  </a:lnTo>
                  <a:close/>
                </a:path>
              </a:pathLst>
            </a:custGeom>
            <a:solidFill>
              <a:srgbClr val="105174">
                <a:alpha val="69804"/>
              </a:srgbClr>
            </a:solidFill>
          </p:spPr>
        </p:sp>
        <p:sp>
          <p:nvSpPr>
            <p:cNvPr id="58" name="TextBox 24"/>
            <p:cNvSpPr txBox="1"/>
            <p:nvPr/>
          </p:nvSpPr>
          <p:spPr>
            <a:xfrm>
              <a:off x="0" y="-28575"/>
              <a:ext cx="1106393" cy="1423628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20"/>
                </a:lnSpc>
              </a:pPr>
            </a:p>
          </p:txBody>
        </p:sp>
      </p:grpSp>
      <p:sp>
        <p:nvSpPr>
          <p:cNvPr id="59" name="TextBox 26"/>
          <p:cNvSpPr txBox="1"/>
          <p:nvPr>
            <p:custDataLst>
              <p:tags r:id="rId19"/>
            </p:custDataLst>
          </p:nvPr>
        </p:nvSpPr>
        <p:spPr>
          <a:xfrm>
            <a:off x="13116560" y="4344035"/>
            <a:ext cx="4429125" cy="37122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排行榜：</a:t>
            </a:r>
            <a:b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提供旅游团、商家、用户等多维度排行榜，助力优质内容和服务的曝光。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endParaRPr lang="en-US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en-US" altLang="zh-CN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推荐：</a:t>
            </a:r>
            <a:b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基于用户行为和内容特征，生成个性化旅行团和游记推荐，提升匹配精准度。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endParaRPr lang="en-US" altLang="zh-CN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855"/>
              </a:lnSpc>
            </a:pP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主动推荐：</a:t>
            </a:r>
            <a:b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</a:br>
            <a:r>
              <a:rPr lang="zh-CN" altLang="en-US" sz="2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结合实时交互与用户偏好，推送相关信息和提醒，提升用户体验和平台粘性。</a:t>
            </a:r>
            <a:endParaRPr lang="zh-CN" altLang="en-US" sz="20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0" name="TextBox 27"/>
          <p:cNvSpPr txBox="1"/>
          <p:nvPr>
            <p:custDataLst>
              <p:tags r:id="rId20"/>
            </p:custDataLst>
          </p:nvPr>
        </p:nvSpPr>
        <p:spPr>
          <a:xfrm>
            <a:off x="12795250" y="3429635"/>
            <a:ext cx="4817745" cy="560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370"/>
              </a:lnSpc>
            </a:pPr>
            <a:r>
              <a:rPr lang="en-US" altLang="zh-CN" sz="40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 </a:t>
            </a:r>
            <a:r>
              <a:rPr lang="zh-CN" altLang="en-US" sz="4000" b="1">
                <a:solidFill>
                  <a:srgbClr val="FFFFFF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多数据驱动智能服务</a:t>
            </a:r>
            <a:endParaRPr lang="zh-CN" altLang="en-US" sz="4000" b="1">
              <a:solidFill>
                <a:srgbClr val="FFFFFF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 rot="0">
            <a:off x="-15240" y="1069340"/>
            <a:ext cx="18303240" cy="8589645"/>
            <a:chOff x="-24643840" y="-2048587"/>
            <a:chExt cx="50915417" cy="18833793"/>
          </a:xfrm>
        </p:grpSpPr>
        <p:sp>
          <p:nvSpPr>
            <p:cNvPr id="17" name="Freeform 17"/>
            <p:cNvSpPr/>
            <p:nvPr/>
          </p:nvSpPr>
          <p:spPr>
            <a:xfrm>
              <a:off x="-24643840" y="-2048587"/>
              <a:ext cx="50915417" cy="18833793"/>
            </a:xfrm>
            <a:custGeom>
              <a:avLst/>
              <a:gdLst/>
              <a:ahLst/>
              <a:cxnLst/>
              <a:rect l="l" t="t" r="r" b="b"/>
              <a:pathLst>
                <a:path w="26271538" h="12213487">
                  <a:moveTo>
                    <a:pt x="0" y="0"/>
                  </a:moveTo>
                  <a:lnTo>
                    <a:pt x="26271538" y="0"/>
                  </a:lnTo>
                  <a:lnTo>
                    <a:pt x="26271538" y="12213487"/>
                  </a:lnTo>
                  <a:lnTo>
                    <a:pt x="0" y="12213487"/>
                  </a:lnTo>
                </a:path>
              </a:pathLst>
            </a:custGeom>
            <a:blipFill>
              <a:blip r:embed="rId1">
                <a:alphaModFix amt="50000"/>
              </a:blip>
              <a:stretch>
                <a:fillRect l="-8111" r="-8111"/>
              </a:stretch>
            </a:blipFill>
          </p:spPr>
          <p:txBody>
            <a:bodyPr/>
            <a:p>
              <a:endParaRPr lang="zh-CN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 rot="0">
            <a:off x="809570" y="587590"/>
            <a:ext cx="1231733" cy="202406"/>
            <a:chOff x="0" y="0"/>
            <a:chExt cx="1642311" cy="269875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269875" cy="26987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457479" y="0"/>
              <a:ext cx="269875" cy="26987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914957" y="0"/>
              <a:ext cx="269875" cy="26987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0517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-5400000">
              <a:off x="1372436" y="0"/>
              <a:ext cx="269875" cy="26987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105174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1838960" y="1858010"/>
            <a:ext cx="14503400" cy="135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r>
              <a:rPr 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产品介绍——</a:t>
            </a:r>
            <a:r>
              <a:rPr lang="zh-CN" altLang="en-US" sz="8000" b="1">
                <a:solidFill>
                  <a:srgbClr val="100F0D"/>
                </a:solidFill>
                <a:latin typeface="汉仪风波龙行 W" panose="00020600040101010101" charset="-122"/>
                <a:ea typeface="汉仪风波龙行 W" panose="00020600040101010101" charset="-122"/>
                <a:cs typeface="汉仪风波龙行 W" panose="00020600040101010101" charset="-122"/>
                <a:sym typeface="汉仪风波龙行 W" panose="00020600040101010101" charset="-122"/>
              </a:rPr>
              <a:t>热门推荐</a:t>
            </a:r>
            <a:endParaRPr lang="zh-CN" altLang="en-US" sz="8000" b="1">
              <a:solidFill>
                <a:srgbClr val="000000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  <a:p>
            <a:pPr marL="0" lvl="0" indent="0" algn="ctr">
              <a:lnSpc>
                <a:spcPts val="5280"/>
              </a:lnSpc>
              <a:spcBef>
                <a:spcPct val="0"/>
              </a:spcBef>
            </a:pPr>
            <a:endParaRPr lang="en-US" sz="8000" b="1">
              <a:solidFill>
                <a:srgbClr val="100F0D"/>
              </a:solidFill>
              <a:latin typeface="汉仪风波龙行 W" panose="00020600040101010101" charset="-122"/>
              <a:ea typeface="汉仪风波龙行 W" panose="00020600040101010101" charset="-122"/>
              <a:cs typeface="汉仪风波龙行 W" panose="00020600040101010101" charset="-122"/>
              <a:sym typeface="汉仪风波龙行 W" panose="00020600040101010101" charset="-122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2341736" y="688793"/>
            <a:ext cx="8922735" cy="0"/>
          </a:xfrm>
          <a:prstGeom prst="line">
            <a:avLst/>
          </a:prstGeom>
          <a:ln w="19050" cap="flat">
            <a:solidFill>
              <a:srgbClr val="105174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19" name="图片 18"/>
          <p:cNvPicPr/>
          <p:nvPr/>
        </p:nvPicPr>
        <p:blipFill>
          <a:blip r:embed="rId2"/>
          <a:srcRect l="10208" t="17958" r="11770" b="1229"/>
          <a:stretch>
            <a:fillRect/>
          </a:stretch>
        </p:blipFill>
        <p:spPr>
          <a:xfrm>
            <a:off x="533400" y="3619500"/>
            <a:ext cx="8153400" cy="4800600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3"/>
          <a:srcRect l="10625" t="15763" r="8125" b="4360"/>
          <a:stretch>
            <a:fillRect/>
          </a:stretch>
        </p:blipFill>
        <p:spPr>
          <a:xfrm>
            <a:off x="8839200" y="3619500"/>
            <a:ext cx="8731885" cy="47085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563600" y="8420100"/>
            <a:ext cx="4805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上图片可能有些许拉伸，不代表最终品质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0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1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2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3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4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5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6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7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8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19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0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1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2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3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4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5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6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7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8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29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3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30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31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32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33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34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35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36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37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38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39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40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1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2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3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4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5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6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7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8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49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5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50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51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52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53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54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55.xml><?xml version="1.0" encoding="utf-8"?>
<p:tagLst xmlns:p="http://schemas.openxmlformats.org/presentationml/2006/main">
  <p:tag name="KSO_WM_DIAGRAM_VIRTUALLY_FRAME" val="{&quot;height&quot;:213.33559055118113,&quot;left&quot;:27.6,&quot;top&quot;:350.65,&quot;width&quot;:873.5819685039372}"/>
</p:tagLst>
</file>

<file path=ppt/tags/tag56.xml><?xml version="1.0" encoding="utf-8"?>
<p:tagLst xmlns:p="http://schemas.openxmlformats.org/presentationml/2006/main">
  <p:tag name="KSO_WM_DIAGRAM_VIRTUALLY_FRAME" val="{&quot;height&quot;:213.33559055118113,&quot;left&quot;:27.6,&quot;top&quot;:350.65,&quot;width&quot;:873.5819685039372}"/>
</p:tagLst>
</file>

<file path=ppt/tags/tag57.xml><?xml version="1.0" encoding="utf-8"?>
<p:tagLst xmlns:p="http://schemas.openxmlformats.org/presentationml/2006/main">
  <p:tag name="KSO_WM_DIAGRAM_VIRTUALLY_FRAME" val="{&quot;height&quot;:213.33559055118113,&quot;left&quot;:27.6,&quot;top&quot;:350.65,&quot;width&quot;:873.5819685039372}"/>
</p:tagLst>
</file>

<file path=ppt/tags/tag58.xml><?xml version="1.0" encoding="utf-8"?>
<p:tagLst xmlns:p="http://schemas.openxmlformats.org/presentationml/2006/main">
  <p:tag name="KSO_WM_DIAGRAM_VIRTUALLY_FRAME" val="{&quot;height&quot;:213.33559055118113,&quot;left&quot;:27.6,&quot;top&quot;:350.65,&quot;width&quot;:873.5819685039372}"/>
</p:tagLst>
</file>

<file path=ppt/tags/tag59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6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60.xml><?xml version="1.0" encoding="utf-8"?>
<p:tagLst xmlns:p="http://schemas.openxmlformats.org/presentationml/2006/main">
  <p:tag name="KSO_WM_DIAGRAM_VIRTUALLY_FRAME" val="{&quot;height&quot;:602.1,&quot;left&quot;:10.1,&quot;top&quot;:165,&quot;width&quot;:1425.85}"/>
</p:tagLst>
</file>

<file path=ppt/tags/tag7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8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ags/tag9.xml><?xml version="1.0" encoding="utf-8"?>
<p:tagLst xmlns:p="http://schemas.openxmlformats.org/presentationml/2006/main">
  <p:tag name="KSO_WM_DIAGRAM_VIRTUALLY_FRAME" val="{&quot;height&quot;:476.9626771653543,&quot;left&quot;:114.48259842519685,&quot;top&quot;:231.23401574803148,&quot;width&quot;:1214.034803149606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3484</Words>
  <Application>WPS 演示</Application>
  <PresentationFormat>On-screen Show (4:3)</PresentationFormat>
  <Paragraphs>284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宋体</vt:lpstr>
      <vt:lpstr>Wingdings</vt:lpstr>
      <vt:lpstr>汉仪风波龙行 W</vt:lpstr>
      <vt:lpstr>Akzidenz-Grotesk Bold</vt:lpstr>
      <vt:lpstr>Yu Gothic UI Semibold</vt:lpstr>
      <vt:lpstr>字由点字倔强黑</vt:lpstr>
      <vt:lpstr>微软雅黑</vt:lpstr>
      <vt:lpstr>Akzidenz-Grotesk Medium</vt:lpstr>
      <vt:lpstr>Segoe Print</vt:lpstr>
      <vt:lpstr>黑体</vt:lpstr>
      <vt:lpstr>Calibri</vt:lpstr>
      <vt:lpstr>Arial Unicode MS</vt:lpstr>
      <vt:lpstr>汉仪魏碑简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蓝色画册风旅行社山海主题旅游产品介绍宣传ppt演示文稿</dc:title>
  <dc:creator/>
  <cp:lastModifiedBy>张思源</cp:lastModifiedBy>
  <cp:revision>12</cp:revision>
  <dcterms:created xsi:type="dcterms:W3CDTF">2006-08-16T00:00:00Z</dcterms:created>
  <dcterms:modified xsi:type="dcterms:W3CDTF">2025-07-08T06:57:57Z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C3967626A09A45AD89CA98B326A97358_12</vt:lpwstr>
  </property>
  <property fmtid="{D5CDD505-2E9C-101B-9397-08002B2CF9AE}" pid="3" name="KSOProductBuildVer">
    <vt:lpwstr>2052-12.1.0.20305</vt:lpwstr>
  </property>
</Properties>
</file>